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6" r:id="rId3"/>
    <p:sldId id="349" r:id="rId4"/>
    <p:sldId id="298" r:id="rId5"/>
    <p:sldId id="332" r:id="rId6"/>
    <p:sldId id="334" r:id="rId7"/>
    <p:sldId id="352" r:id="rId8"/>
    <p:sldId id="353" r:id="rId9"/>
    <p:sldId id="376" r:id="rId10"/>
    <p:sldId id="346" r:id="rId11"/>
    <p:sldId id="363" r:id="rId12"/>
    <p:sldId id="303" r:id="rId13"/>
    <p:sldId id="338" r:id="rId14"/>
    <p:sldId id="364" r:id="rId15"/>
    <p:sldId id="282" r:id="rId16"/>
    <p:sldId id="288" r:id="rId17"/>
    <p:sldId id="355" r:id="rId18"/>
    <p:sldId id="402" r:id="rId19"/>
    <p:sldId id="403" r:id="rId20"/>
    <p:sldId id="369" r:id="rId21"/>
    <p:sldId id="319" r:id="rId22"/>
    <p:sldId id="375" r:id="rId23"/>
    <p:sldId id="374" r:id="rId24"/>
    <p:sldId id="370" r:id="rId25"/>
    <p:sldId id="285" r:id="rId26"/>
    <p:sldId id="259" r:id="rId27"/>
    <p:sldId id="397" r:id="rId28"/>
    <p:sldId id="275" r:id="rId29"/>
    <p:sldId id="371" r:id="rId30"/>
    <p:sldId id="290" r:id="rId31"/>
    <p:sldId id="34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C2424"/>
    <a:srgbClr val="006600"/>
    <a:srgbClr val="808000"/>
    <a:srgbClr val="00FF00"/>
    <a:srgbClr val="00CC00"/>
    <a:srgbClr val="996600"/>
    <a:srgbClr val="CC9900"/>
    <a:srgbClr val="996633"/>
    <a:srgbClr val="CC0000"/>
    <a:srgbClr val="7D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0" autoAdjust="0"/>
    <p:restoredTop sz="80941" autoAdjust="0"/>
  </p:normalViewPr>
  <p:slideViewPr>
    <p:cSldViewPr>
      <p:cViewPr varScale="1">
        <p:scale>
          <a:sx n="71" d="100"/>
          <a:sy n="71" d="100"/>
        </p:scale>
        <p:origin x="-189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0DC2-E085-41B3-90F5-AD4C0766473D}" type="datetimeFigureOut">
              <a:rPr lang="en-US" smtClean="0"/>
              <a:pPr/>
              <a:t>6/24/2010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B42B-0070-4C33-83A4-E20473F276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0B1B-987E-4C97-8479-5A80C4FC1690}" type="datetimeFigureOut">
              <a:rPr lang="en-US" smtClean="0"/>
              <a:pPr/>
              <a:t>6/24/2010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E746F-1A00-46A0-917A-C4A0DF6EC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E746F-1A00-46A0-917A-C4A0DF6ECD0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13" y="3635375"/>
            <a:ext cx="7227887" cy="631825"/>
          </a:xfrm>
        </p:spPr>
        <p:txBody>
          <a:bodyPr/>
          <a:lstStyle>
            <a:lvl1pPr>
              <a:defRPr sz="3200">
                <a:solidFill>
                  <a:srgbClr val="002A54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2A54"/>
                </a:solidFill>
                <a:latin typeface="HandelGothic BT" pitchFamily="82" charset="0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143EB-7C50-4155-A312-2640186D9E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59959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59959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D74AE-31FF-401E-9BCC-F7644F91AC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002A54"/>
                </a:solidFill>
                <a:effectLst/>
                <a:latin typeface="HandelGothic BT" pitchFamily="82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A54"/>
                </a:solidFill>
                <a:latin typeface="Corbel" pitchFamily="34" charset="0"/>
              </a:defRPr>
            </a:lvl1pPr>
            <a:lvl2pPr>
              <a:defRPr>
                <a:solidFill>
                  <a:srgbClr val="002A54"/>
                </a:solidFill>
                <a:latin typeface="Corbel" pitchFamily="34" charset="0"/>
              </a:defRPr>
            </a:lvl2pPr>
            <a:lvl3pPr>
              <a:defRPr>
                <a:solidFill>
                  <a:srgbClr val="002A54"/>
                </a:solidFill>
                <a:latin typeface="Corbel" pitchFamily="34" charset="0"/>
              </a:defRPr>
            </a:lvl3pPr>
            <a:lvl4pPr>
              <a:defRPr>
                <a:solidFill>
                  <a:srgbClr val="002A54"/>
                </a:solidFill>
                <a:latin typeface="Corbel" pitchFamily="34" charset="0"/>
              </a:defRPr>
            </a:lvl4pPr>
            <a:lvl5pPr>
              <a:defRPr>
                <a:solidFill>
                  <a:srgbClr val="002A54"/>
                </a:solidFill>
                <a:latin typeface="Corbe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482978-4635-4B52-AABE-36999B32AF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A85B2-D4FE-4BF5-AA8D-BF1A02CA8D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8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9966D9-0EFF-47BE-9E65-B939D95DE2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EF821-69DE-412C-B94E-B854B649AE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C0934-B2FB-4069-9C63-5B6DC072D9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8ABD5-473C-462C-9452-1668EF6B5B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0BA5E8-6229-4566-94D1-16535CEF88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94542-D538-4462-9366-21F3DB0DEE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303338"/>
            <a:ext cx="83470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616700"/>
            <a:ext cx="40243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70CD1805-1837-4F1D-9AAE-DF27C840DE2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A54"/>
          </a:solidFill>
          <a:latin typeface="HandelGothic BT" pitchFamily="8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2A54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A54"/>
          </a:solidFill>
          <a:latin typeface="Corbe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A54"/>
          </a:solidFill>
          <a:latin typeface="Corbe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A54"/>
          </a:solidFill>
          <a:latin typeface="Corbe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Corbe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0" y="4929198"/>
            <a:ext cx="3786214" cy="428628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Sunpyo Hong, Hyesoon Kim</a:t>
            </a:r>
            <a:endParaRPr lang="en-US" sz="2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71604" y="3725869"/>
            <a:ext cx="742955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z="2400" b="1" dirty="0" smtClean="0">
                <a:solidFill>
                  <a:srgbClr val="002A54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 Integrated GPU Power and Performance Model</a:t>
            </a:r>
            <a:endParaRPr lang="en-US" sz="2400" b="1" dirty="0">
              <a:solidFill>
                <a:srgbClr val="002A54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6504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 bwMode="auto">
          <a:xfrm>
            <a:off x="357157" y="2357430"/>
            <a:ext cx="2786082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4071933" y="1714488"/>
            <a:ext cx="642942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직사각형 126"/>
          <p:cNvSpPr/>
          <p:nvPr/>
        </p:nvSpPr>
        <p:spPr bwMode="auto">
          <a:xfrm>
            <a:off x="2437239" y="4627643"/>
            <a:ext cx="979244" cy="50223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363207" y="4600115"/>
            <a:ext cx="998040" cy="54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Texture Cache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360464" y="4627627"/>
            <a:ext cx="979244" cy="502247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직사각형 130"/>
          <p:cNvSpPr/>
          <p:nvPr/>
        </p:nvSpPr>
        <p:spPr bwMode="auto">
          <a:xfrm>
            <a:off x="3763906" y="4062597"/>
            <a:ext cx="979244" cy="50941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2737332" y="4063995"/>
            <a:ext cx="979244" cy="508014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1710226" y="4062597"/>
            <a:ext cx="979244" cy="50941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직사각형 101"/>
          <p:cNvSpPr/>
          <p:nvPr/>
        </p:nvSpPr>
        <p:spPr bwMode="auto">
          <a:xfrm>
            <a:off x="360099" y="4062597"/>
            <a:ext cx="1290584" cy="50941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3212414" y="2357430"/>
            <a:ext cx="1502462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GPU Architectural Units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/>
        </p:nvGraphicFramePr>
        <p:xfrm>
          <a:off x="5214942" y="3571876"/>
          <a:ext cx="2928958" cy="2714643"/>
        </p:xfrm>
        <a:graphic>
          <a:graphicData uri="http://schemas.openxmlformats.org/drawingml/2006/table">
            <a:tbl>
              <a:tblPr/>
              <a:tblGrid>
                <a:gridCol w="1933185"/>
                <a:gridCol w="995773"/>
              </a:tblGrid>
              <a:tr h="2999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PTX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Instruction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Arch.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All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Instructions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FDS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(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Fetch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/  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Decode/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Scheduler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Add_fp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Sub_fp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Mul_fp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Fma_fp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Neg_fp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Min_fp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Lg2_fp Ex2_fp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Mad_fp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Div_fp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Abs_fp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FP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Unit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Sin_fp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Cos_fp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Rcp_fp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Sqrt_fp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맑은 고딕"/>
                        </a:rPr>
                        <a:t>Rsqrt_fp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SFU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타원 36"/>
          <p:cNvSpPr/>
          <p:nvPr/>
        </p:nvSpPr>
        <p:spPr bwMode="auto">
          <a:xfrm>
            <a:off x="6940340" y="3797076"/>
            <a:ext cx="1203560" cy="48918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타원 37"/>
          <p:cNvSpPr/>
          <p:nvPr/>
        </p:nvSpPr>
        <p:spPr bwMode="auto">
          <a:xfrm>
            <a:off x="6929454" y="5011522"/>
            <a:ext cx="1203560" cy="48918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6929454" y="5786454"/>
            <a:ext cx="1203560" cy="48918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285720" y="1214422"/>
            <a:ext cx="4572032" cy="192882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GPU</a:t>
            </a:r>
          </a:p>
        </p:txBody>
      </p:sp>
      <p:sp>
        <p:nvSpPr>
          <p:cNvPr id="53" name="직사각형 52"/>
          <p:cNvSpPr/>
          <p:nvPr/>
        </p:nvSpPr>
        <p:spPr bwMode="auto">
          <a:xfrm>
            <a:off x="357157" y="1714488"/>
            <a:ext cx="642942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1095921" y="1714488"/>
            <a:ext cx="642942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1823364" y="1714488"/>
            <a:ext cx="642942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타원 57"/>
          <p:cNvSpPr/>
          <p:nvPr/>
        </p:nvSpPr>
        <p:spPr bwMode="auto">
          <a:xfrm>
            <a:off x="3500429" y="1954520"/>
            <a:ext cx="45720" cy="4572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타원 58"/>
          <p:cNvSpPr/>
          <p:nvPr/>
        </p:nvSpPr>
        <p:spPr bwMode="auto">
          <a:xfrm>
            <a:off x="3643305" y="1954520"/>
            <a:ext cx="45720" cy="4572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0" name="타원 59"/>
          <p:cNvSpPr/>
          <p:nvPr/>
        </p:nvSpPr>
        <p:spPr bwMode="auto">
          <a:xfrm>
            <a:off x="3786181" y="1954520"/>
            <a:ext cx="45720" cy="4572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" name="TextBox 61"/>
          <p:cNvSpPr txBox="1"/>
          <p:nvPr/>
        </p:nvSpPr>
        <p:spPr>
          <a:xfrm>
            <a:off x="4047549" y="1740614"/>
            <a:ext cx="59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2773" y="2383556"/>
            <a:ext cx="173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26870" y="2394753"/>
            <a:ext cx="1559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Logics</a:t>
            </a:r>
          </a:p>
        </p:txBody>
      </p:sp>
      <p:sp>
        <p:nvSpPr>
          <p:cNvPr id="70" name="직사각형 69"/>
          <p:cNvSpPr/>
          <p:nvPr/>
        </p:nvSpPr>
        <p:spPr bwMode="auto">
          <a:xfrm>
            <a:off x="2549065" y="1714488"/>
            <a:ext cx="642942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직선 화살표 연결선 70"/>
          <p:cNvCxnSpPr/>
          <p:nvPr/>
        </p:nvCxnSpPr>
        <p:spPr bwMode="auto">
          <a:xfrm rot="5400000">
            <a:off x="-321503" y="2893215"/>
            <a:ext cx="1285884" cy="7143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직선 화살표 연결선 71"/>
          <p:cNvCxnSpPr/>
          <p:nvPr/>
        </p:nvCxnSpPr>
        <p:spPr bwMode="auto">
          <a:xfrm>
            <a:off x="1071538" y="2285992"/>
            <a:ext cx="3786214" cy="128588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32773" y="1740614"/>
            <a:ext cx="59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71537" y="1740614"/>
            <a:ext cx="59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8980" y="1740614"/>
            <a:ext cx="59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24681" y="1740614"/>
            <a:ext cx="595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285720" y="3643314"/>
            <a:ext cx="4544188" cy="157163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87516" y="4000504"/>
            <a:ext cx="99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Register File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7388" y="4000504"/>
            <a:ext cx="151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Fetch/Decode /Schedule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9250" y="4599259"/>
            <a:ext cx="998040" cy="31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FP Units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14622" y="4062345"/>
            <a:ext cx="998040" cy="31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ALU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3" name="직사각형 122"/>
          <p:cNvSpPr/>
          <p:nvPr/>
        </p:nvSpPr>
        <p:spPr bwMode="auto">
          <a:xfrm>
            <a:off x="1396938" y="4628483"/>
            <a:ext cx="979244" cy="50139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03507" y="4599274"/>
            <a:ext cx="108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Constant Cache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741194" y="4060947"/>
            <a:ext cx="111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 Units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5143504" y="1142984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Which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architectural unit is accessed ?</a:t>
            </a:r>
          </a:p>
        </p:txBody>
      </p:sp>
      <p:sp>
        <p:nvSpPr>
          <p:cNvPr id="137" name="직사각형 136"/>
          <p:cNvSpPr/>
          <p:nvPr/>
        </p:nvSpPr>
        <p:spPr>
          <a:xfrm>
            <a:off x="5143504" y="2000240"/>
            <a:ext cx="3786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No speculative execution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5143504" y="2571744"/>
            <a:ext cx="4000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Associate each instruction with a specific arch. unit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직사각형 144"/>
          <p:cNvSpPr/>
          <p:nvPr/>
        </p:nvSpPr>
        <p:spPr bwMode="auto">
          <a:xfrm>
            <a:off x="285720" y="5500702"/>
            <a:ext cx="857256" cy="357190"/>
          </a:xfrm>
          <a:prstGeom prst="rect">
            <a:avLst/>
          </a:prstGeom>
          <a:solidFill>
            <a:srgbClr val="00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APP 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3472265" y="4627536"/>
            <a:ext cx="979244" cy="50223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8533" y="4621421"/>
            <a:ext cx="1080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SFU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7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2" grpId="0"/>
      <p:bldP spid="112" grpId="0" animBg="1"/>
      <p:bldP spid="131" grpId="0" animBg="1"/>
      <p:bldP spid="116" grpId="0" animBg="1"/>
      <p:bldP spid="98" grpId="0" animBg="1"/>
      <p:bldP spid="102" grpId="0" animBg="1"/>
      <p:bldP spid="37" grpId="0" animBg="1"/>
      <p:bldP spid="37" grpId="1" animBg="1"/>
      <p:bldP spid="38" grpId="0" animBg="1"/>
      <p:bldP spid="38" grpId="1" animBg="1"/>
      <p:bldP spid="42" grpId="0" animBg="1"/>
      <p:bldP spid="80" grpId="0" animBg="1"/>
      <p:bldP spid="97" grpId="0"/>
      <p:bldP spid="101" grpId="0"/>
      <p:bldP spid="95" grpId="0"/>
      <p:bldP spid="115" grpId="0"/>
      <p:bldP spid="123" grpId="0" animBg="1"/>
      <p:bldP spid="126" grpId="0"/>
      <p:bldP spid="130" grpId="0"/>
      <p:bldP spid="136" grpId="0"/>
      <p:bldP spid="137" grpId="0"/>
      <p:bldP spid="138" grpId="0"/>
      <p:bldP spid="145" grpId="0" animBg="1"/>
      <p:bldP spid="48" grpId="1" animBg="1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Access Rate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62748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85720" y="2212295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How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Tahoma" pitchFamily="34" charset="0"/>
              </a:rPr>
              <a:t>often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the architectural unit is accessed per unit of time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4500562" y="1285860"/>
            <a:ext cx="385765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2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AccessRate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  x   </a:t>
            </a:r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MaxPower</a:t>
            </a:r>
            <a:endParaRPr lang="en-US" altLang="ko-KR" sz="2200" i="1" dirty="0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428596" y="1285860"/>
            <a:ext cx="414340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Runtime_power_component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  =</a:t>
            </a:r>
          </a:p>
        </p:txBody>
      </p:sp>
      <p:sp>
        <p:nvSpPr>
          <p:cNvPr id="57" name="타원 56"/>
          <p:cNvSpPr/>
          <p:nvPr/>
        </p:nvSpPr>
        <p:spPr bwMode="auto">
          <a:xfrm>
            <a:off x="4429124" y="1186528"/>
            <a:ext cx="1785950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928662" y="2857496"/>
            <a:ext cx="6715172" cy="857256"/>
            <a:chOff x="1142976" y="2714620"/>
            <a:chExt cx="6715172" cy="857256"/>
          </a:xfrm>
        </p:grpSpPr>
        <p:sp>
          <p:nvSpPr>
            <p:cNvPr id="58" name="직사각형 57"/>
            <p:cNvSpPr/>
            <p:nvPr/>
          </p:nvSpPr>
          <p:spPr>
            <a:xfrm>
              <a:off x="1142976" y="2924416"/>
              <a:ext cx="21431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i="1" dirty="0" err="1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itchFamily="34" charset="0"/>
                  <a:cs typeface="Tahoma" pitchFamily="34" charset="0"/>
                </a:rPr>
                <a:t>AccessRate</a:t>
              </a:r>
              <a:r>
                <a:rPr lang="en-US" sz="2000" i="1" dirty="0" smtClean="0">
                  <a:latin typeface="Arial" pitchFamily="34" charset="0"/>
                  <a:cs typeface="Tahoma" pitchFamily="34" charset="0"/>
                </a:rPr>
                <a:t>  =  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286116" y="2714620"/>
              <a:ext cx="43577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>
                  <a:latin typeface="Arial" pitchFamily="34" charset="0"/>
                  <a:cs typeface="Tahoma" pitchFamily="34" charset="0"/>
                </a:rPr>
                <a:t>DAC_per_th</a:t>
              </a:r>
              <a:r>
                <a:rPr lang="en-US" sz="2000" i="1" dirty="0" smtClean="0">
                  <a:latin typeface="Arial" pitchFamily="34" charset="0"/>
                  <a:cs typeface="Tahoma" pitchFamily="34" charset="0"/>
                </a:rPr>
                <a:t>  x  </a:t>
              </a:r>
              <a:r>
                <a:rPr lang="en-US" sz="2000" i="1" dirty="0" err="1" smtClean="0">
                  <a:latin typeface="Arial" pitchFamily="34" charset="0"/>
                  <a:cs typeface="Tahoma" pitchFamily="34" charset="0"/>
                </a:rPr>
                <a:t>Warps_per_SM</a:t>
              </a:r>
              <a:endParaRPr lang="en-US" sz="2000" i="1" dirty="0" smtClean="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3214678" y="2786058"/>
              <a:ext cx="46434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 smtClean="0">
                  <a:latin typeface="Arial" pitchFamily="34" charset="0"/>
                  <a:cs typeface="Tahoma" pitchFamily="34" charset="0"/>
                </a:rPr>
                <a:t>_________________________</a:t>
              </a: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14810" y="3171766"/>
              <a:ext cx="25003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>
                  <a:latin typeface="Arial" pitchFamily="34" charset="0"/>
                  <a:cs typeface="Tahoma" pitchFamily="34" charset="0"/>
                </a:rPr>
                <a:t>Exec_cycles</a:t>
              </a:r>
              <a:r>
                <a:rPr lang="en-US" sz="2000" i="1" dirty="0" smtClean="0">
                  <a:latin typeface="Arial" pitchFamily="34" charset="0"/>
                  <a:cs typeface="Tahoma" pitchFamily="34" charset="0"/>
                </a:rPr>
                <a:t>  /  4</a:t>
              </a:r>
            </a:p>
          </p:txBody>
        </p:sp>
      </p:grpSp>
      <p:sp>
        <p:nvSpPr>
          <p:cNvPr id="89" name="타원 88"/>
          <p:cNvSpPr/>
          <p:nvPr/>
        </p:nvSpPr>
        <p:spPr bwMode="auto">
          <a:xfrm>
            <a:off x="3000364" y="2714620"/>
            <a:ext cx="1785950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285720" y="4302633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Data access count (DAC) per thread:  </a:t>
            </a:r>
          </a:p>
          <a:p>
            <a:r>
              <a:rPr lang="en-US" sz="2200" dirty="0" smtClean="0">
                <a:latin typeface="Arial" pitchFamily="34" charset="0"/>
                <a:cs typeface="Tahoma" pitchFamily="34" charset="0"/>
              </a:rPr>
              <a:t>   </a:t>
            </a:r>
          </a:p>
          <a:p>
            <a:r>
              <a:rPr lang="en-US" sz="2200" dirty="0" smtClean="0">
                <a:latin typeface="Arial" pitchFamily="34" charset="0"/>
                <a:cs typeface="Tahoma" pitchFamily="34" charset="0"/>
              </a:rPr>
              <a:t>   Total number of accesses to a specific unit 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85720" y="4286256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Active number of threads allocated per SM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85720" y="4313552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Predicted execution cycles   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타원 94"/>
          <p:cNvSpPr/>
          <p:nvPr/>
        </p:nvSpPr>
        <p:spPr bwMode="auto">
          <a:xfrm>
            <a:off x="4857752" y="2714620"/>
            <a:ext cx="2143140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타원 95"/>
          <p:cNvSpPr/>
          <p:nvPr/>
        </p:nvSpPr>
        <p:spPr bwMode="auto">
          <a:xfrm>
            <a:off x="3796342" y="3184206"/>
            <a:ext cx="2561608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524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 animBg="1"/>
      <p:bldP spid="57" grpId="1" animBg="1"/>
      <p:bldP spid="89" grpId="0" animBg="1"/>
      <p:bldP spid="89" grpId="1" animBg="1"/>
      <p:bldP spid="90" grpId="0"/>
      <p:bldP spid="90" grpId="1"/>
      <p:bldP spid="91" grpId="0"/>
      <p:bldP spid="91" grpId="1"/>
      <p:bldP spid="94" grpId="0"/>
      <p:bldP spid="95" grpId="0" animBg="1"/>
      <p:bldP spid="95" grpId="1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Max Power Parameters (I)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500562" y="1292952"/>
            <a:ext cx="385765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AccessRate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  x   </a:t>
            </a:r>
            <a:r>
              <a:rPr lang="en-US" altLang="ko-KR" sz="22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MaxPower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28596" y="1292952"/>
            <a:ext cx="414340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Runtime_power_component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  =</a:t>
            </a:r>
          </a:p>
        </p:txBody>
      </p:sp>
      <p:sp>
        <p:nvSpPr>
          <p:cNvPr id="48" name="타원 47"/>
          <p:cNvSpPr/>
          <p:nvPr/>
        </p:nvSpPr>
        <p:spPr bwMode="auto">
          <a:xfrm>
            <a:off x="6500826" y="1193620"/>
            <a:ext cx="1714512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85720" y="1979438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Allowable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maximum power consumption per arch.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unit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500034" y="2988468"/>
          <a:ext cx="1500198" cy="1583540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FP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SFU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INT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Global Memory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Shared Memory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Texture Cache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Constant Cache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2857488" y="2622380"/>
            <a:ext cx="4714908" cy="2215991"/>
            <a:chOff x="3000364" y="3429000"/>
            <a:chExt cx="4714908" cy="2215991"/>
          </a:xfrm>
        </p:grpSpPr>
        <p:sp>
          <p:nvSpPr>
            <p:cNvPr id="10" name="TextBox 9"/>
            <p:cNvSpPr txBox="1"/>
            <p:nvPr/>
          </p:nvSpPr>
          <p:spPr>
            <a:xfrm>
              <a:off x="3033636" y="3430413"/>
              <a:ext cx="42351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P</a:t>
              </a:r>
              <a:r>
                <a:rPr lang="en-US" altLang="ko-KR" baseline="-25000" dirty="0" smtClean="0"/>
                <a:t>1</a:t>
              </a:r>
            </a:p>
            <a:p>
              <a:r>
                <a:rPr lang="en-US" altLang="ko-KR" dirty="0" smtClean="0"/>
                <a:t>P</a:t>
              </a:r>
              <a:r>
                <a:rPr lang="en-US" altLang="ko-KR" baseline="-25000" dirty="0" smtClean="0"/>
                <a:t>2</a:t>
              </a:r>
            </a:p>
            <a:p>
              <a:r>
                <a:rPr lang="en-US" altLang="ko-KR" dirty="0" smtClean="0"/>
                <a:t>P</a:t>
              </a:r>
              <a:r>
                <a:rPr lang="en-US" altLang="ko-KR" baseline="-25000" dirty="0" smtClean="0"/>
                <a:t>3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err="1" smtClean="0"/>
                <a:t>P</a:t>
              </a:r>
              <a:r>
                <a:rPr lang="en-US" altLang="ko-KR" baseline="-25000" dirty="0" err="1" smtClean="0"/>
                <a:t>n</a:t>
              </a:r>
              <a:endParaRPr lang="ko-KR" altLang="en-US" baseline="-25000" dirty="0" smtClean="0"/>
            </a:p>
          </p:txBody>
        </p:sp>
        <p:sp>
          <p:nvSpPr>
            <p:cNvPr id="14" name="왼쪽 대괄호 13"/>
            <p:cNvSpPr/>
            <p:nvPr/>
          </p:nvSpPr>
          <p:spPr bwMode="auto">
            <a:xfrm>
              <a:off x="3000364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왼쪽 대괄호 15"/>
            <p:cNvSpPr/>
            <p:nvPr/>
          </p:nvSpPr>
          <p:spPr bwMode="auto">
            <a:xfrm rot="10800000">
              <a:off x="3428992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3372" y="3430413"/>
              <a:ext cx="69281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1A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2A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3A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err="1" smtClean="0"/>
                <a:t>AR</a:t>
              </a:r>
              <a:r>
                <a:rPr lang="en-US" altLang="ko-KR" baseline="-25000" dirty="0" err="1" smtClean="0"/>
                <a:t>nA</a:t>
              </a:r>
              <a:endParaRPr lang="en-US" altLang="ko-KR" baseline="-25000" dirty="0" smtClean="0"/>
            </a:p>
          </p:txBody>
        </p:sp>
        <p:sp>
          <p:nvSpPr>
            <p:cNvPr id="18" name="왼쪽 대괄호 17"/>
            <p:cNvSpPr/>
            <p:nvPr/>
          </p:nvSpPr>
          <p:spPr bwMode="auto">
            <a:xfrm>
              <a:off x="4143372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왼쪽 대괄호 18"/>
            <p:cNvSpPr/>
            <p:nvPr/>
          </p:nvSpPr>
          <p:spPr bwMode="auto">
            <a:xfrm rot="10800000">
              <a:off x="6572264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77040" y="3430413"/>
              <a:ext cx="48763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M</a:t>
              </a:r>
              <a:r>
                <a:rPr lang="en-US" altLang="ko-KR" baseline="-25000" dirty="0" smtClean="0"/>
                <a:t>A</a:t>
              </a:r>
            </a:p>
            <a:p>
              <a:r>
                <a:rPr lang="en-US" altLang="ko-KR" dirty="0" smtClean="0"/>
                <a:t>M</a:t>
              </a:r>
              <a:r>
                <a:rPr lang="en-US" altLang="ko-KR" baseline="-25000" dirty="0" smtClean="0"/>
                <a:t>B</a:t>
              </a:r>
            </a:p>
            <a:p>
              <a:r>
                <a:rPr lang="en-US" altLang="ko-KR" dirty="0" smtClean="0"/>
                <a:t>M</a:t>
              </a:r>
              <a:r>
                <a:rPr lang="en-US" altLang="ko-KR" baseline="-25000" dirty="0" smtClean="0"/>
                <a:t>C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M</a:t>
              </a:r>
              <a:r>
                <a:rPr lang="en-US" altLang="ko-KR" baseline="-25000" dirty="0" smtClean="0"/>
                <a:t>Z</a:t>
              </a:r>
            </a:p>
          </p:txBody>
        </p:sp>
        <p:sp>
          <p:nvSpPr>
            <p:cNvPr id="21" name="왼쪽 대괄호 20"/>
            <p:cNvSpPr/>
            <p:nvPr/>
          </p:nvSpPr>
          <p:spPr bwMode="auto">
            <a:xfrm>
              <a:off x="7143768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왼쪽 대괄호 21"/>
            <p:cNvSpPr/>
            <p:nvPr/>
          </p:nvSpPr>
          <p:spPr bwMode="auto">
            <a:xfrm rot="10800000">
              <a:off x="7572396" y="3430413"/>
              <a:ext cx="142876" cy="2071702"/>
            </a:xfrm>
            <a:prstGeom prst="leftBracke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9314" y="3430413"/>
              <a:ext cx="69281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1B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2B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3B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err="1" smtClean="0"/>
                <a:t>AR</a:t>
              </a:r>
              <a:r>
                <a:rPr lang="en-US" altLang="ko-KR" baseline="-25000" dirty="0" err="1" smtClean="0"/>
                <a:t>nB</a:t>
              </a:r>
              <a:endParaRPr lang="en-US" altLang="ko-KR" baseline="-250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2132" y="3429000"/>
              <a:ext cx="50526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. . .</a:t>
              </a:r>
            </a:p>
            <a:p>
              <a:r>
                <a:rPr lang="en-US" altLang="ko-KR" dirty="0" smtClean="0"/>
                <a:t>. . .</a:t>
              </a:r>
              <a:endParaRPr lang="en-US" altLang="ko-KR" baseline="-25000" dirty="0" smtClean="0"/>
            </a:p>
            <a:p>
              <a:r>
                <a:rPr lang="en-US" altLang="ko-KR" dirty="0" smtClean="0"/>
                <a:t>. . .</a:t>
              </a:r>
              <a:endParaRPr lang="en-US" altLang="ko-KR" baseline="-25000" dirty="0" smtClean="0"/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  <a:endParaRPr lang="en-US" altLang="ko-KR" baseline="-25000" dirty="0" smtClean="0"/>
            </a:p>
            <a:p>
              <a:r>
                <a:rPr lang="en-US" altLang="ko-KR" dirty="0" smtClean="0"/>
                <a:t>. . .</a:t>
              </a:r>
              <a:endParaRPr lang="en-US" altLang="ko-KR" baseline="-25000" dirty="0" smtClean="0"/>
            </a:p>
            <a:p>
              <a:endParaRPr lang="en-US" altLang="ko-KR" baseline="-25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2322" y="3430413"/>
              <a:ext cx="69281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1Z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2Z</a:t>
              </a:r>
            </a:p>
            <a:p>
              <a:r>
                <a:rPr lang="en-US" altLang="ko-KR" dirty="0" smtClean="0"/>
                <a:t>AR</a:t>
              </a:r>
              <a:r>
                <a:rPr lang="en-US" altLang="ko-KR" baseline="-25000" dirty="0" smtClean="0"/>
                <a:t>3Z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smtClean="0"/>
                <a:t>.</a:t>
              </a:r>
            </a:p>
            <a:p>
              <a:r>
                <a:rPr lang="en-US" altLang="ko-KR" dirty="0" err="1" smtClean="0"/>
                <a:t>AR</a:t>
              </a:r>
              <a:r>
                <a:rPr lang="en-US" altLang="ko-KR" baseline="-25000" dirty="0" err="1" smtClean="0"/>
                <a:t>nZ</a:t>
              </a:r>
              <a:endParaRPr lang="en-US" altLang="ko-KR" baseline="-25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14744" y="414479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=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33776" y="41447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X</a:t>
              </a:r>
              <a:endParaRPr lang="ko-KR" altLang="en-US" dirty="0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357158" y="2588354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Microbechmarks</a:t>
            </a:r>
            <a:endParaRPr lang="en-US" sz="2000" b="1" i="1" dirty="0" smtClean="0">
              <a:solidFill>
                <a:srgbClr val="9C2424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71736" y="4774274"/>
            <a:ext cx="128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Measured </a:t>
            </a:r>
          </a:p>
          <a:p>
            <a:r>
              <a:rPr lang="en-US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Power</a:t>
            </a:r>
            <a:endParaRPr lang="en-US" sz="20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357686" y="4737002"/>
            <a:ext cx="15716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AccessRate</a:t>
            </a:r>
            <a:endParaRPr lang="en-US" altLang="ko-KR" sz="20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Tahoma" pitchFamily="34" charset="0"/>
            </a:endParaRPr>
          </a:p>
          <a:p>
            <a:endParaRPr lang="en-US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357950" y="4783027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Maximum power per arch. unit</a:t>
            </a:r>
            <a:endParaRPr lang="en-US" altLang="ko-KR" sz="20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Tahoma" pitchFamily="34" charset="0"/>
            </a:endParaRPr>
          </a:p>
          <a:p>
            <a:endParaRPr lang="en-US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2285984" y="4694082"/>
            <a:ext cx="1785950" cy="785818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4214810" y="4622644"/>
            <a:ext cx="1785950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428992" y="5551338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Solve</a:t>
            </a:r>
            <a:r>
              <a:rPr lang="en-US" sz="2000" dirty="0" smtClean="0">
                <a:latin typeface="Arial" pitchFamily="34" charset="0"/>
                <a:cs typeface="Tahoma" pitchFamily="34" charset="0"/>
              </a:rPr>
              <a:t> for the set of </a:t>
            </a:r>
            <a:r>
              <a:rPr lang="en-US" sz="2000" b="1" i="1" dirty="0" err="1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MaxPower</a:t>
            </a:r>
            <a:r>
              <a:rPr lang="en-US" sz="2000" dirty="0" smtClean="0">
                <a:latin typeface="Arial" pitchFamily="34" charset="0"/>
                <a:cs typeface="Tahoma" pitchFamily="34" charset="0"/>
              </a:rPr>
              <a:t>  values (M</a:t>
            </a:r>
            <a:r>
              <a:rPr lang="en-US" sz="2000" baseline="-25000" dirty="0" smtClean="0">
                <a:latin typeface="Arial" pitchFamily="34" charset="0"/>
                <a:cs typeface="Tahoma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Tahoma" pitchFamily="34" charset="0"/>
              </a:rPr>
              <a:t>, M</a:t>
            </a:r>
            <a:r>
              <a:rPr lang="en-US" sz="2000" baseline="-25000" dirty="0" smtClean="0">
                <a:latin typeface="Arial" pitchFamily="34" charset="0"/>
                <a:cs typeface="Tahoma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cs typeface="Tahoma" pitchFamily="34" charset="0"/>
              </a:rPr>
              <a:t>, … , M</a:t>
            </a:r>
            <a:r>
              <a:rPr lang="en-US" sz="2000" baseline="-25000" dirty="0" smtClean="0">
                <a:latin typeface="Arial" pitchFamily="34" charset="0"/>
                <a:cs typeface="Tahoma" pitchFamily="34" charset="0"/>
              </a:rPr>
              <a:t>Z</a:t>
            </a:r>
            <a:r>
              <a:rPr lang="en-US" sz="2000" dirty="0" smtClean="0">
                <a:latin typeface="Arial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4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62748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44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1"/>
      <p:bldP spid="30" grpId="0"/>
      <p:bldP spid="31" grpId="0"/>
      <p:bldP spid="32" grpId="0"/>
      <p:bldP spid="33" grpId="0"/>
      <p:bldP spid="36" grpId="1" animBg="1"/>
      <p:bldP spid="37" grpId="1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Max Power Parameters (II)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5720" y="1214422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Empirical Power Parameters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42910" y="1716747"/>
          <a:ext cx="2643206" cy="3094134"/>
        </p:xfrm>
        <a:graphic>
          <a:graphicData uri="http://schemas.openxmlformats.org/drawingml/2006/table">
            <a:tbl>
              <a:tblPr/>
              <a:tblGrid>
                <a:gridCol w="1534349"/>
                <a:gridCol w="1108857"/>
              </a:tblGrid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Units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MaxPower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REG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ALU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SFU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INT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0.25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FDS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(Fetch/Dec/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Shared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memory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Texture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cache 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Constant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cache 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Const_SM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0.813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Global memory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52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Local memory  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52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831" y="1643050"/>
            <a:ext cx="54184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4572000" y="4214818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Tahoma" pitchFamily="34" charset="0"/>
              </a:rPr>
              <a:t>Power Consumption vs. Model (GTX280)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0034" y="1571612"/>
            <a:ext cx="2928958" cy="2786082"/>
          </a:xfrm>
          <a:prstGeom prst="roundRect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5720" y="5355567"/>
            <a:ext cx="7429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The prediction error of microbenchmarks is 2.7%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55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9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Runtime Power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그룹 89"/>
          <p:cNvGrpSpPr/>
          <p:nvPr/>
        </p:nvGrpSpPr>
        <p:grpSpPr>
          <a:xfrm>
            <a:off x="3714744" y="5000636"/>
            <a:ext cx="1143008" cy="857256"/>
            <a:chOff x="4227873" y="5072074"/>
            <a:chExt cx="1143008" cy="857256"/>
          </a:xfrm>
        </p:grpSpPr>
        <p:sp>
          <p:nvSpPr>
            <p:cNvPr id="46" name="폭발 1 45"/>
            <p:cNvSpPr/>
            <p:nvPr/>
          </p:nvSpPr>
          <p:spPr bwMode="auto">
            <a:xfrm>
              <a:off x="4227873" y="5072074"/>
              <a:ext cx="1143008" cy="857256"/>
            </a:xfrm>
            <a:prstGeom prst="irregularSeal1">
              <a:avLst/>
            </a:prstGeom>
            <a:solidFill>
              <a:schemeClr val="accent1">
                <a:alpha val="11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9124" y="53003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 2W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" name="그룹 87"/>
          <p:cNvGrpSpPr/>
          <p:nvPr/>
        </p:nvGrpSpPr>
        <p:grpSpPr>
          <a:xfrm>
            <a:off x="714345" y="5000636"/>
            <a:ext cx="1143008" cy="857256"/>
            <a:chOff x="669036" y="5052888"/>
            <a:chExt cx="1143008" cy="857256"/>
          </a:xfrm>
        </p:grpSpPr>
        <p:sp>
          <p:nvSpPr>
            <p:cNvPr id="40" name="TextBox 39"/>
            <p:cNvSpPr txBox="1"/>
            <p:nvPr/>
          </p:nvSpPr>
          <p:spPr>
            <a:xfrm>
              <a:off x="928662" y="53003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5 W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4" name="폭발 1 43"/>
            <p:cNvSpPr/>
            <p:nvPr/>
          </p:nvSpPr>
          <p:spPr bwMode="auto">
            <a:xfrm>
              <a:off x="669036" y="5052888"/>
              <a:ext cx="1143008" cy="857256"/>
            </a:xfrm>
            <a:prstGeom prst="irregularSeal1">
              <a:avLst/>
            </a:prstGeom>
            <a:solidFill>
              <a:schemeClr val="accent1">
                <a:alpha val="11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그룹 88"/>
          <p:cNvGrpSpPr/>
          <p:nvPr/>
        </p:nvGrpSpPr>
        <p:grpSpPr>
          <a:xfrm>
            <a:off x="2285984" y="5000636"/>
            <a:ext cx="1143008" cy="857256"/>
            <a:chOff x="2370485" y="5059011"/>
            <a:chExt cx="1143008" cy="857256"/>
          </a:xfrm>
        </p:grpSpPr>
        <p:sp>
          <p:nvSpPr>
            <p:cNvPr id="41" name="TextBox 40"/>
            <p:cNvSpPr txBox="1"/>
            <p:nvPr/>
          </p:nvSpPr>
          <p:spPr>
            <a:xfrm>
              <a:off x="2643174" y="53003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5 W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5" name="폭발 1 44"/>
            <p:cNvSpPr/>
            <p:nvPr/>
          </p:nvSpPr>
          <p:spPr bwMode="auto">
            <a:xfrm>
              <a:off x="2370485" y="5059011"/>
              <a:ext cx="1143008" cy="857256"/>
            </a:xfrm>
            <a:prstGeom prst="irregularSeal1">
              <a:avLst/>
            </a:prstGeom>
            <a:solidFill>
              <a:schemeClr val="accent1">
                <a:alpha val="11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직사각형 51"/>
          <p:cNvSpPr/>
          <p:nvPr/>
        </p:nvSpPr>
        <p:spPr bwMode="auto">
          <a:xfrm>
            <a:off x="571469" y="3104430"/>
            <a:ext cx="5929354" cy="2000264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GPU</a:t>
            </a: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pSp>
        <p:nvGrpSpPr>
          <p:cNvPr id="7" name="그룹 52"/>
          <p:cNvGrpSpPr/>
          <p:nvPr/>
        </p:nvGrpSpPr>
        <p:grpSpPr>
          <a:xfrm>
            <a:off x="6643702" y="3105693"/>
            <a:ext cx="2108135" cy="1323439"/>
            <a:chOff x="7000896" y="1488032"/>
            <a:chExt cx="1051732" cy="1323439"/>
          </a:xfrm>
        </p:grpSpPr>
        <p:sp>
          <p:nvSpPr>
            <p:cNvPr id="54" name="TextBox 53"/>
            <p:cNvSpPr txBox="1"/>
            <p:nvPr/>
          </p:nvSpPr>
          <p:spPr>
            <a:xfrm>
              <a:off x="7289495" y="1488032"/>
              <a:ext cx="763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/>
                <a:t>Application</a:t>
              </a:r>
            </a:p>
            <a:p>
              <a:r>
                <a:rPr lang="en-US" altLang="ko-KR" sz="2000" dirty="0" smtClean="0"/>
                <a:t>Accessing</a:t>
              </a:r>
              <a:endParaRPr lang="ko-KR" altLang="en-US" sz="2000" dirty="0"/>
            </a:p>
          </p:txBody>
        </p:sp>
        <p:sp>
          <p:nvSpPr>
            <p:cNvPr id="55" name="아래쪽 화살표 54"/>
            <p:cNvSpPr/>
            <p:nvPr/>
          </p:nvSpPr>
          <p:spPr bwMode="auto">
            <a:xfrm rot="5400000">
              <a:off x="7004591" y="1698651"/>
              <a:ext cx="214314" cy="221704"/>
            </a:xfrm>
            <a:prstGeom prst="downArrow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714741" y="3747372"/>
            <a:ext cx="113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FP Unit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3740649" y="3747372"/>
            <a:ext cx="1259976" cy="114300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모서리가 둥근 직사각형 60"/>
          <p:cNvSpPr/>
          <p:nvPr/>
        </p:nvSpPr>
        <p:spPr bwMode="auto">
          <a:xfrm>
            <a:off x="3806188" y="4249151"/>
            <a:ext cx="607223" cy="569791"/>
          </a:xfrm>
          <a:prstGeom prst="roundRect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아래쪽 화살표 61"/>
          <p:cNvSpPr/>
          <p:nvPr/>
        </p:nvSpPr>
        <p:spPr bwMode="auto">
          <a:xfrm rot="5400000">
            <a:off x="4549780" y="4379911"/>
            <a:ext cx="182500" cy="280942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57419" y="3747372"/>
            <a:ext cx="113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Registers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2383327" y="3747372"/>
            <a:ext cx="1259976" cy="114300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모서리가 둥근 직사각형 65"/>
          <p:cNvSpPr/>
          <p:nvPr/>
        </p:nvSpPr>
        <p:spPr bwMode="auto">
          <a:xfrm>
            <a:off x="2448866" y="4249151"/>
            <a:ext cx="607223" cy="569791"/>
          </a:xfrm>
          <a:prstGeom prst="roundRect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아래쪽 화살표 66"/>
          <p:cNvSpPr/>
          <p:nvPr/>
        </p:nvSpPr>
        <p:spPr bwMode="auto">
          <a:xfrm rot="5400000">
            <a:off x="3192458" y="4379911"/>
            <a:ext cx="182500" cy="280942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4345" y="369600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Fetch / Decode / Schedule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740253" y="3747372"/>
            <a:ext cx="1545728" cy="114300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모서리가 둥근 직사각형 70"/>
          <p:cNvSpPr/>
          <p:nvPr/>
        </p:nvSpPr>
        <p:spPr bwMode="auto">
          <a:xfrm>
            <a:off x="805792" y="4249151"/>
            <a:ext cx="607223" cy="569791"/>
          </a:xfrm>
          <a:prstGeom prst="roundRect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아래쪽 화살표 71"/>
          <p:cNvSpPr/>
          <p:nvPr/>
        </p:nvSpPr>
        <p:spPr bwMode="auto">
          <a:xfrm rot="5400000">
            <a:off x="1549384" y="4379911"/>
            <a:ext cx="182500" cy="280942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72063" y="369022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System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5097971" y="3747372"/>
            <a:ext cx="1259976" cy="114300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모서리가 둥근 직사각형 75"/>
          <p:cNvSpPr/>
          <p:nvPr/>
        </p:nvSpPr>
        <p:spPr bwMode="auto">
          <a:xfrm>
            <a:off x="5163510" y="4249151"/>
            <a:ext cx="607223" cy="569791"/>
          </a:xfrm>
          <a:prstGeom prst="roundRect">
            <a:avLst/>
          </a:prstGeom>
          <a:solidFill>
            <a:srgbClr val="92D05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아래쪽 화살표 76"/>
          <p:cNvSpPr/>
          <p:nvPr/>
        </p:nvSpPr>
        <p:spPr bwMode="auto">
          <a:xfrm rot="5400000">
            <a:off x="5907102" y="4379911"/>
            <a:ext cx="182500" cy="280942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5786" y="434555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 W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28857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 W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86179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 W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18958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40 W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8" name="그룹 90"/>
          <p:cNvGrpSpPr/>
          <p:nvPr/>
        </p:nvGrpSpPr>
        <p:grpSpPr>
          <a:xfrm>
            <a:off x="5143504" y="5000636"/>
            <a:ext cx="1143008" cy="857256"/>
            <a:chOff x="4227873" y="5072074"/>
            <a:chExt cx="1143008" cy="857256"/>
          </a:xfrm>
        </p:grpSpPr>
        <p:sp>
          <p:nvSpPr>
            <p:cNvPr id="92" name="폭발 1 91"/>
            <p:cNvSpPr/>
            <p:nvPr/>
          </p:nvSpPr>
          <p:spPr bwMode="auto">
            <a:xfrm>
              <a:off x="4227873" y="5072074"/>
              <a:ext cx="1143008" cy="857256"/>
            </a:xfrm>
            <a:prstGeom prst="irregularSeal1">
              <a:avLst/>
            </a:prstGeom>
            <a:solidFill>
              <a:schemeClr val="accent1">
                <a:alpha val="11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29124" y="53003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15 W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28596" y="2071678"/>
            <a:ext cx="8001056" cy="430887"/>
            <a:chOff x="428596" y="2071678"/>
            <a:chExt cx="8001056" cy="430887"/>
          </a:xfrm>
        </p:grpSpPr>
        <p:sp>
          <p:nvSpPr>
            <p:cNvPr id="53" name="Text Box 3"/>
            <p:cNvSpPr txBox="1">
              <a:spLocks noChangeArrowheads="1"/>
            </p:cNvSpPr>
            <p:nvPr/>
          </p:nvSpPr>
          <p:spPr bwMode="auto">
            <a:xfrm>
              <a:off x="4572000" y="2071678"/>
              <a:ext cx="385765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2200" i="1" dirty="0" err="1" smtClean="0">
                  <a:latin typeface="Arial" pitchFamily="34" charset="0"/>
                  <a:cs typeface="Tahoma" pitchFamily="34" charset="0"/>
                </a:rPr>
                <a:t>AccessRate</a:t>
              </a:r>
              <a:r>
                <a:rPr lang="en-US" altLang="ko-KR" sz="2200" i="1" dirty="0" smtClean="0">
                  <a:latin typeface="Arial" pitchFamily="34" charset="0"/>
                  <a:cs typeface="Tahoma" pitchFamily="34" charset="0"/>
                </a:rPr>
                <a:t>   x   </a:t>
              </a:r>
              <a:r>
                <a:rPr lang="en-US" altLang="ko-KR" sz="2200" i="1" dirty="0" err="1" smtClean="0">
                  <a:latin typeface="Arial" pitchFamily="34" charset="0"/>
                  <a:cs typeface="Tahoma" pitchFamily="34" charset="0"/>
                </a:rPr>
                <a:t>MaxPower</a:t>
              </a:r>
              <a:endParaRPr lang="en-US" altLang="ko-KR" sz="2200" i="1" dirty="0" smtClean="0">
                <a:latin typeface="Arial" pitchFamily="34" charset="0"/>
                <a:cs typeface="Tahoma" pitchFamily="34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428596" y="2071678"/>
              <a:ext cx="4357718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altLang="ko-KR" sz="2200" b="1" i="1" dirty="0" err="1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itchFamily="34" charset="0"/>
                  <a:cs typeface="Tahoma" pitchFamily="34" charset="0"/>
                </a:rPr>
                <a:t>Runtime_power_component</a:t>
              </a:r>
              <a:r>
                <a:rPr lang="en-US" altLang="ko-KR" sz="2200" i="1" dirty="0" smtClean="0">
                  <a:latin typeface="Arial" pitchFamily="34" charset="0"/>
                  <a:cs typeface="Tahoma" pitchFamily="34" charset="0"/>
                </a:rPr>
                <a:t> =</a:t>
              </a:r>
            </a:p>
          </p:txBody>
        </p:sp>
      </p:grpSp>
      <p:sp>
        <p:nvSpPr>
          <p:cNvPr id="57" name="타원 56"/>
          <p:cNvSpPr/>
          <p:nvPr/>
        </p:nvSpPr>
        <p:spPr bwMode="auto">
          <a:xfrm>
            <a:off x="2143108" y="1142984"/>
            <a:ext cx="714380" cy="71438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391532" y="1214422"/>
            <a:ext cx="8091508" cy="646331"/>
            <a:chOff x="571472" y="1926543"/>
            <a:chExt cx="8091508" cy="646331"/>
          </a:xfrm>
        </p:grpSpPr>
        <p:sp>
          <p:nvSpPr>
            <p:cNvPr id="78" name="직사각형 77"/>
            <p:cNvSpPr/>
            <p:nvPr/>
          </p:nvSpPr>
          <p:spPr>
            <a:xfrm>
              <a:off x="571472" y="2014826"/>
              <a:ext cx="221457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 err="1" smtClean="0">
                  <a:latin typeface="Arial" pitchFamily="34" charset="0"/>
                  <a:cs typeface="Tahoma" pitchFamily="34" charset="0"/>
                </a:rPr>
                <a:t>GPU_Power</a:t>
              </a:r>
              <a:r>
                <a:rPr lang="en-US" sz="2200" dirty="0" smtClean="0">
                  <a:latin typeface="Arial" pitchFamily="34" charset="0"/>
                  <a:cs typeface="Tahoma" pitchFamily="34" charset="0"/>
                </a:rPr>
                <a:t> =</a:t>
              </a: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2428860" y="1926543"/>
              <a:ext cx="571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latin typeface="Tahoma" pitchFamily="34" charset="0"/>
                  <a:cs typeface="Tahoma" pitchFamily="34" charset="0"/>
                </a:rPr>
                <a:t>Σ </a:t>
              </a:r>
              <a:endParaRPr lang="en-US" sz="3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2786050" y="2014826"/>
              <a:ext cx="587693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i="1" dirty="0" err="1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itchFamily="34" charset="0"/>
                  <a:cs typeface="Tahoma" pitchFamily="34" charset="0"/>
                </a:rPr>
                <a:t>Runtime_power_component</a:t>
              </a:r>
              <a:r>
                <a:rPr lang="en-US" altLang="ko-KR" sz="2200" dirty="0" smtClean="0">
                  <a:latin typeface="Arial" pitchFamily="34" charset="0"/>
                  <a:cs typeface="Tahoma" pitchFamily="34" charset="0"/>
                </a:rPr>
                <a:t>  +  </a:t>
              </a:r>
              <a:r>
                <a:rPr lang="en-US" altLang="ko-KR" sz="2200" i="1" dirty="0" err="1" smtClean="0">
                  <a:latin typeface="Arial" pitchFamily="34" charset="0"/>
                  <a:cs typeface="Tahoma" pitchFamily="34" charset="0"/>
                </a:rPr>
                <a:t>Idle_Power</a:t>
              </a:r>
              <a:endParaRPr lang="ko-KR" altLang="en-US" sz="2200" i="1" dirty="0"/>
            </a:p>
          </p:txBody>
        </p:sp>
      </p:grpSp>
      <p:grpSp>
        <p:nvGrpSpPr>
          <p:cNvPr id="84" name="그룹 90"/>
          <p:cNvGrpSpPr/>
          <p:nvPr/>
        </p:nvGrpSpPr>
        <p:grpSpPr>
          <a:xfrm>
            <a:off x="7215206" y="5000636"/>
            <a:ext cx="1143008" cy="857256"/>
            <a:chOff x="4227873" y="5072074"/>
            <a:chExt cx="1143008" cy="857256"/>
          </a:xfrm>
        </p:grpSpPr>
        <p:sp>
          <p:nvSpPr>
            <p:cNvPr id="88" name="폭발 1 87"/>
            <p:cNvSpPr/>
            <p:nvPr/>
          </p:nvSpPr>
          <p:spPr bwMode="auto">
            <a:xfrm>
              <a:off x="4227873" y="5072074"/>
              <a:ext cx="1143008" cy="857256"/>
            </a:xfrm>
            <a:prstGeom prst="irregularSeal1">
              <a:avLst/>
            </a:prstGeom>
            <a:solidFill>
              <a:schemeClr val="accent1">
                <a:alpha val="11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29124" y="530037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27 W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643702" y="52149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=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 advTm="567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repeatCount="indefinite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2.59259E-6 L -0.00643 2.5925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2.59259E-6 L -0.00642 2.59259E-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59259E-6 L -0.0066 2.59259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2.59259E-6 L -0.00659 2.5925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  <p:bldP spid="60" grpId="0" animBg="1"/>
      <p:bldP spid="61" grpId="0" animBg="1"/>
      <p:bldP spid="62" grpId="0" animBg="1"/>
      <p:bldP spid="62" grpId="1" animBg="1"/>
      <p:bldP spid="64" grpId="0"/>
      <p:bldP spid="65" grpId="0" animBg="1"/>
      <p:bldP spid="66" grpId="0" animBg="1"/>
      <p:bldP spid="67" grpId="0" animBg="1"/>
      <p:bldP spid="69" grpId="0"/>
      <p:bldP spid="70" grpId="0" animBg="1"/>
      <p:bldP spid="71" grpId="0" animBg="1"/>
      <p:bldP spid="72" grpId="0" animBg="1"/>
      <p:bldP spid="72" grpId="1" animBg="1"/>
      <p:bldP spid="74" grpId="0"/>
      <p:bldP spid="75" grpId="0" animBg="1"/>
      <p:bldP spid="76" grpId="0" animBg="1"/>
      <p:bldP spid="77" grpId="0" animBg="1"/>
      <p:bldP spid="77" grpId="1" animBg="1"/>
      <p:bldP spid="82" grpId="0"/>
      <p:bldP spid="85" grpId="0"/>
      <p:bldP spid="86" grpId="0"/>
      <p:bldP spid="87" grpId="0"/>
      <p:bldP spid="57" grpId="0" animBg="1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4853429" cy="27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Power vs. Number of Active SMs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15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0" y="1214422"/>
            <a:ext cx="8429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Power consumption also depends on the number of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Active SMs</a:t>
            </a:r>
            <a:endParaRPr lang="en-US" sz="2200" b="1" dirty="0" smtClean="0">
              <a:solidFill>
                <a:srgbClr val="9C2424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85720" y="4643446"/>
            <a:ext cx="8286808" cy="1500198"/>
            <a:chOff x="285720" y="4786322"/>
            <a:chExt cx="8286808" cy="1500198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571472" y="5286388"/>
              <a:ext cx="7429552" cy="1000132"/>
            </a:xfrm>
            <a:prstGeom prst="roundRect">
              <a:avLst/>
            </a:prstGeom>
            <a:solidFill>
              <a:schemeClr val="accent1">
                <a:alpha val="46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5720" y="4786322"/>
              <a:ext cx="82868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200" dirty="0" smtClean="0">
                  <a:latin typeface="Arial" pitchFamily="34" charset="0"/>
                  <a:cs typeface="Tahoma" pitchFamily="34" charset="0"/>
                </a:rPr>
                <a:t> Modeled by using an logarithmic function</a:t>
              </a: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71472" y="5357826"/>
              <a:ext cx="72866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200" dirty="0" err="1" smtClean="0">
                  <a:latin typeface="Tahoma" pitchFamily="34" charset="0"/>
                  <a:cs typeface="Tahoma" pitchFamily="34" charset="0"/>
                </a:rPr>
                <a:t>Power_SMs</a:t>
              </a:r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= </a:t>
              </a:r>
              <a:r>
                <a:rPr lang="en-US" sz="2200" dirty="0" err="1" smtClean="0">
                  <a:latin typeface="Tahoma" pitchFamily="34" charset="0"/>
                  <a:cs typeface="Tahoma" pitchFamily="34" charset="0"/>
                </a:rPr>
                <a:t>Max_SM</a:t>
              </a:r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x log10(</a:t>
              </a:r>
              <a:r>
                <a:rPr lang="el-GR" sz="2200" dirty="0" smtClean="0">
                  <a:latin typeface="Tahoma" pitchFamily="34" charset="0"/>
                  <a:cs typeface="Tahoma" pitchFamily="34" charset="0"/>
                </a:rPr>
                <a:t>α</a:t>
              </a:r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x </a:t>
              </a:r>
              <a:r>
                <a:rPr lang="en-US" sz="2200" dirty="0" err="1" smtClean="0">
                  <a:latin typeface="Tahoma" pitchFamily="34" charset="0"/>
                  <a:cs typeface="Tahoma" pitchFamily="34" charset="0"/>
                </a:rPr>
                <a:t>Active_SMs</a:t>
              </a:r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+ </a:t>
              </a:r>
              <a:r>
                <a:rPr lang="el-GR" altLang="ko-KR" sz="2200" dirty="0" smtClean="0">
                  <a:latin typeface="Tahoma" pitchFamily="34" charset="0"/>
                  <a:cs typeface="Tahoma" pitchFamily="34" charset="0"/>
                </a:rPr>
                <a:t>β</a:t>
              </a:r>
              <a:r>
                <a:rPr lang="en-US" altLang="ko-KR" sz="2200" dirty="0" smtClean="0">
                  <a:latin typeface="Tahoma" pitchFamily="34" charset="0"/>
                  <a:cs typeface="Tahoma" pitchFamily="34" charset="0"/>
                </a:rPr>
                <a:t>)</a:t>
              </a: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67624" y="5786454"/>
              <a:ext cx="45473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ko-KR" sz="2200" dirty="0" smtClean="0">
                  <a:latin typeface="Tahoma" pitchFamily="34" charset="0"/>
                  <a:cs typeface="Tahoma" pitchFamily="34" charset="0"/>
                </a:rPr>
                <a:t>α</a:t>
              </a:r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= (10 - </a:t>
              </a:r>
              <a:r>
                <a:rPr lang="el-GR" altLang="ko-KR" sz="2200" dirty="0" smtClean="0">
                  <a:latin typeface="Tahoma" pitchFamily="34" charset="0"/>
                  <a:cs typeface="Tahoma" pitchFamily="34" charset="0"/>
                </a:rPr>
                <a:t>β</a:t>
              </a:r>
              <a:r>
                <a:rPr lang="en-US" altLang="ko-KR" sz="2200" dirty="0" smtClean="0">
                  <a:latin typeface="Tahoma" pitchFamily="34" charset="0"/>
                  <a:cs typeface="Tahoma" pitchFamily="34" charset="0"/>
                </a:rPr>
                <a:t>) / </a:t>
              </a:r>
              <a:r>
                <a:rPr lang="en-US" altLang="ko-KR" sz="2200" dirty="0" err="1" smtClean="0">
                  <a:latin typeface="Tahoma" pitchFamily="34" charset="0"/>
                  <a:cs typeface="Tahoma" pitchFamily="34" charset="0"/>
                </a:rPr>
                <a:t>Num_SMs</a:t>
              </a:r>
              <a:r>
                <a:rPr lang="en-US" altLang="ko-KR" sz="2200" dirty="0" smtClean="0">
                  <a:latin typeface="Tahoma" pitchFamily="34" charset="0"/>
                  <a:cs typeface="Tahoma" pitchFamily="34" charset="0"/>
                </a:rPr>
                <a:t>, </a:t>
              </a:r>
              <a:r>
                <a:rPr lang="el-GR" altLang="ko-KR" sz="2200" dirty="0" smtClean="0">
                  <a:latin typeface="Tahoma" pitchFamily="34" charset="0"/>
                  <a:cs typeface="Tahoma" pitchFamily="34" charset="0"/>
                </a:rPr>
                <a:t>β</a:t>
              </a:r>
              <a:r>
                <a:rPr lang="en-US" altLang="ko-KR" sz="2200" dirty="0" smtClean="0">
                  <a:latin typeface="Tahoma" pitchFamily="34" charset="0"/>
                  <a:cs typeface="Tahoma" pitchFamily="34" charset="0"/>
                </a:rPr>
                <a:t> = 1.1</a:t>
              </a: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59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Temperature Effects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43604" y="1285860"/>
            <a:ext cx="2357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Temperature effects on power consumption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142984"/>
            <a:ext cx="55970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285720" y="508845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 Higher power consumption due to increased temperature is also modeled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2071670" y="1785926"/>
            <a:ext cx="1357322" cy="21431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71670" y="1785926"/>
            <a:ext cx="2357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Power delta: 14 watts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2000232" y="3000372"/>
            <a:ext cx="1928826" cy="28575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000232" y="2978347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Temperature delta: 22 degrees</a:t>
            </a:r>
          </a:p>
        </p:txBody>
      </p:sp>
      <p:sp>
        <p:nvSpPr>
          <p:cNvPr id="17" name="직사각형 16"/>
          <p:cNvSpPr/>
          <p:nvPr/>
        </p:nvSpPr>
        <p:spPr>
          <a:xfrm rot="16200000">
            <a:off x="-412988" y="2056007"/>
            <a:ext cx="168980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GPU Power (W)</a:t>
            </a:r>
          </a:p>
        </p:txBody>
      </p:sp>
      <p:sp>
        <p:nvSpPr>
          <p:cNvPr id="18" name="직사각형 17"/>
          <p:cNvSpPr/>
          <p:nvPr/>
        </p:nvSpPr>
        <p:spPr>
          <a:xfrm rot="16200000">
            <a:off x="4801985" y="1984569"/>
            <a:ext cx="168980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Temperature (C)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428596" y="4143380"/>
            <a:ext cx="5286412" cy="785818"/>
            <a:chOff x="285720" y="5772806"/>
            <a:chExt cx="5286412" cy="785818"/>
          </a:xfrm>
        </p:grpSpPr>
        <p:sp>
          <p:nvSpPr>
            <p:cNvPr id="22" name="직사각형 21"/>
            <p:cNvSpPr/>
            <p:nvPr/>
          </p:nvSpPr>
          <p:spPr>
            <a:xfrm>
              <a:off x="285720" y="5998509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l-GR" sz="22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itchFamily="34" charset="0"/>
                  <a:cs typeface="Tahoma" pitchFamily="34" charset="0"/>
                </a:rPr>
                <a:t>Δ</a:t>
              </a:r>
              <a:r>
                <a:rPr lang="en-US" sz="2200" dirty="0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itchFamily="34" charset="0"/>
                  <a:cs typeface="Tahoma" pitchFamily="34" charset="0"/>
                </a:rPr>
                <a:t>Power</a:t>
              </a:r>
            </a:p>
          </p:txBody>
        </p:sp>
        <p:pic>
          <p:nvPicPr>
            <p:cNvPr id="25" name="그림 24" descr="proportional_t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0938" y="5772806"/>
              <a:ext cx="785818" cy="785818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1857356" y="6000768"/>
              <a:ext cx="37147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200" dirty="0" smtClean="0">
                  <a:solidFill>
                    <a:srgbClr val="9C2424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l-GR" sz="2200" dirty="0" smtClean="0">
                  <a:solidFill>
                    <a:srgbClr val="9C2424"/>
                  </a:solidFill>
                  <a:latin typeface="Tahoma" pitchFamily="34" charset="0"/>
                  <a:cs typeface="Tahoma" pitchFamily="34" charset="0"/>
                </a:rPr>
                <a:t>Δ</a:t>
              </a:r>
              <a:r>
                <a:rPr lang="en-US" sz="2200" dirty="0" smtClean="0">
                  <a:solidFill>
                    <a:srgbClr val="9C2424"/>
                  </a:solidFill>
                  <a:latin typeface="Tahoma" pitchFamily="34" charset="0"/>
                  <a:cs typeface="Tahoma" pitchFamily="34" charset="0"/>
                </a:rPr>
                <a:t>Temperature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70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695979" y="2498889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979" y="247694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/ Temperature</a:t>
            </a:r>
          </a:p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Prediction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 Modules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00834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95979" y="1498757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979" y="1570195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Prediction</a:t>
            </a:r>
          </a:p>
        </p:txBody>
      </p:sp>
      <p:cxnSp>
        <p:nvCxnSpPr>
          <p:cNvPr id="19" name="직선 화살표 연결선 18"/>
          <p:cNvCxnSpPr/>
          <p:nvPr/>
        </p:nvCxnSpPr>
        <p:spPr bwMode="auto">
          <a:xfrm rot="5400000">
            <a:off x="1196839" y="2355219"/>
            <a:ext cx="285752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>
            <a:off x="1981863" y="185594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1981863" y="273635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직사각형 53"/>
          <p:cNvSpPr/>
          <p:nvPr/>
        </p:nvSpPr>
        <p:spPr bwMode="auto">
          <a:xfrm>
            <a:off x="2699902" y="1503623"/>
            <a:ext cx="2357454" cy="151848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53052" y="1565329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/ Watt Prediction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53052" y="2231425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 of active cores prediction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0309" y="3059668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IPP System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85720" y="4000504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Performance Prediction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285720" y="4712625"/>
            <a:ext cx="6357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Power, Temperature Prediction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85720" y="5498443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Performance / Watt, Number of Active Cores Prediction</a:t>
            </a:r>
          </a:p>
        </p:txBody>
      </p:sp>
      <p:sp>
        <p:nvSpPr>
          <p:cNvPr id="37" name="직사각형 36"/>
          <p:cNvSpPr/>
          <p:nvPr/>
        </p:nvSpPr>
        <p:spPr bwMode="auto">
          <a:xfrm>
            <a:off x="500034" y="1357298"/>
            <a:ext cx="4714908" cy="214314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255226" y="3786190"/>
            <a:ext cx="3602394" cy="816312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44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2" y="384159"/>
            <a:ext cx="8536017" cy="758825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Performance Metrics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720" y="1239552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9C2424"/>
                </a:solidFill>
                <a:latin typeface="Arial" pitchFamily="34" charset="0"/>
                <a:cs typeface="Arial" pitchFamily="34" charset="0"/>
              </a:rPr>
              <a:t>MWP: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Metric of Memory-level Parallelism </a:t>
            </a:r>
          </a:p>
        </p:txBody>
      </p:sp>
      <p:grpSp>
        <p:nvGrpSpPr>
          <p:cNvPr id="3" name="그룹 85"/>
          <p:cNvGrpSpPr/>
          <p:nvPr/>
        </p:nvGrpSpPr>
        <p:grpSpPr>
          <a:xfrm>
            <a:off x="1000100" y="1969189"/>
            <a:ext cx="269626" cy="276999"/>
            <a:chOff x="1848736" y="1838783"/>
            <a:chExt cx="269626" cy="276999"/>
          </a:xfrm>
        </p:grpSpPr>
        <p:sp>
          <p:nvSpPr>
            <p:cNvPr id="46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48736" y="18387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4" name="그룹 89"/>
          <p:cNvGrpSpPr/>
          <p:nvPr/>
        </p:nvGrpSpPr>
        <p:grpSpPr>
          <a:xfrm>
            <a:off x="1240972" y="1963638"/>
            <a:ext cx="1353056" cy="276999"/>
            <a:chOff x="730173" y="430176"/>
            <a:chExt cx="596822" cy="276999"/>
          </a:xfrm>
        </p:grpSpPr>
        <p:sp>
          <p:nvSpPr>
            <p:cNvPr id="49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4204" y="430176"/>
              <a:ext cx="11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5" name="그룹 85"/>
          <p:cNvGrpSpPr/>
          <p:nvPr/>
        </p:nvGrpSpPr>
        <p:grpSpPr>
          <a:xfrm>
            <a:off x="1214414" y="2172745"/>
            <a:ext cx="269626" cy="276999"/>
            <a:chOff x="1848736" y="1838783"/>
            <a:chExt cx="269626" cy="276999"/>
          </a:xfrm>
        </p:grpSpPr>
        <p:sp>
          <p:nvSpPr>
            <p:cNvPr id="52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48736" y="18387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6" name="그룹 89"/>
          <p:cNvGrpSpPr/>
          <p:nvPr/>
        </p:nvGrpSpPr>
        <p:grpSpPr>
          <a:xfrm>
            <a:off x="1455286" y="2167194"/>
            <a:ext cx="1353056" cy="276999"/>
            <a:chOff x="730173" y="430176"/>
            <a:chExt cx="596822" cy="276999"/>
          </a:xfrm>
        </p:grpSpPr>
        <p:sp>
          <p:nvSpPr>
            <p:cNvPr id="67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94204" y="430176"/>
              <a:ext cx="11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7" name="그룹 85"/>
          <p:cNvGrpSpPr/>
          <p:nvPr/>
        </p:nvGrpSpPr>
        <p:grpSpPr>
          <a:xfrm>
            <a:off x="1428728" y="2376941"/>
            <a:ext cx="269626" cy="276999"/>
            <a:chOff x="1848736" y="1838783"/>
            <a:chExt cx="269626" cy="276999"/>
          </a:xfrm>
        </p:grpSpPr>
        <p:sp>
          <p:nvSpPr>
            <p:cNvPr id="70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48736" y="18387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</p:grpSp>
      <p:grpSp>
        <p:nvGrpSpPr>
          <p:cNvPr id="8" name="그룹 89"/>
          <p:cNvGrpSpPr/>
          <p:nvPr/>
        </p:nvGrpSpPr>
        <p:grpSpPr>
          <a:xfrm>
            <a:off x="1669600" y="2371390"/>
            <a:ext cx="1353056" cy="276999"/>
            <a:chOff x="730173" y="430176"/>
            <a:chExt cx="596822" cy="276999"/>
          </a:xfrm>
        </p:grpSpPr>
        <p:sp>
          <p:nvSpPr>
            <p:cNvPr id="73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94204" y="430176"/>
              <a:ext cx="11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</p:grpSp>
      <p:grpSp>
        <p:nvGrpSpPr>
          <p:cNvPr id="9" name="그룹 85"/>
          <p:cNvGrpSpPr/>
          <p:nvPr/>
        </p:nvGrpSpPr>
        <p:grpSpPr>
          <a:xfrm>
            <a:off x="1643042" y="2580497"/>
            <a:ext cx="269626" cy="276999"/>
            <a:chOff x="1848736" y="1838783"/>
            <a:chExt cx="269626" cy="276999"/>
          </a:xfrm>
        </p:grpSpPr>
        <p:sp>
          <p:nvSpPr>
            <p:cNvPr id="76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48736" y="18387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grpSp>
        <p:nvGrpSpPr>
          <p:cNvPr id="10" name="그룹 89"/>
          <p:cNvGrpSpPr/>
          <p:nvPr/>
        </p:nvGrpSpPr>
        <p:grpSpPr>
          <a:xfrm>
            <a:off x="1883914" y="2574946"/>
            <a:ext cx="1353056" cy="276999"/>
            <a:chOff x="730173" y="430176"/>
            <a:chExt cx="596822" cy="276999"/>
          </a:xfrm>
        </p:grpSpPr>
        <p:sp>
          <p:nvSpPr>
            <p:cNvPr id="80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94204" y="430176"/>
              <a:ext cx="11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cxnSp>
        <p:nvCxnSpPr>
          <p:cNvPr id="82" name="Straight Arrow Connector 133"/>
          <p:cNvCxnSpPr/>
          <p:nvPr/>
        </p:nvCxnSpPr>
        <p:spPr>
          <a:xfrm rot="10800000" flipV="1">
            <a:off x="2598294" y="2106514"/>
            <a:ext cx="1071570" cy="6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35"/>
          <p:cNvCxnSpPr/>
          <p:nvPr/>
        </p:nvCxnSpPr>
        <p:spPr>
          <a:xfrm rot="10800000" flipV="1">
            <a:off x="2812608" y="2106514"/>
            <a:ext cx="85725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138"/>
          <p:cNvCxnSpPr/>
          <p:nvPr/>
        </p:nvCxnSpPr>
        <p:spPr>
          <a:xfrm rot="10800000" flipV="1">
            <a:off x="3026922" y="2106514"/>
            <a:ext cx="642942" cy="4050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40"/>
          <p:cNvCxnSpPr/>
          <p:nvPr/>
        </p:nvCxnSpPr>
        <p:spPr>
          <a:xfrm rot="5400000">
            <a:off x="3134079" y="2213671"/>
            <a:ext cx="642942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3669864" y="189220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MWP=4</a:t>
            </a:r>
            <a:r>
              <a:rPr lang="en-US" dirty="0" smtClean="0"/>
              <a:t> </a:t>
            </a:r>
            <a:endParaRPr lang="ko-KR" altLang="en-US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85"/>
          <p:cNvGrpSpPr/>
          <p:nvPr/>
        </p:nvGrpSpPr>
        <p:grpSpPr>
          <a:xfrm>
            <a:off x="1778988" y="3648996"/>
            <a:ext cx="394668" cy="283535"/>
            <a:chOff x="1848736" y="1838783"/>
            <a:chExt cx="274434" cy="276999"/>
          </a:xfrm>
        </p:grpSpPr>
        <p:sp>
          <p:nvSpPr>
            <p:cNvPr id="102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48736" y="18387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12" name="그룹 89"/>
          <p:cNvGrpSpPr/>
          <p:nvPr/>
        </p:nvGrpSpPr>
        <p:grpSpPr>
          <a:xfrm>
            <a:off x="2118991" y="3643314"/>
            <a:ext cx="858300" cy="272177"/>
            <a:chOff x="730173" y="430176"/>
            <a:chExt cx="596822" cy="265903"/>
          </a:xfrm>
        </p:grpSpPr>
        <p:sp>
          <p:nvSpPr>
            <p:cNvPr id="105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94204" y="430176"/>
              <a:ext cx="269866" cy="265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13" name="그룹 92"/>
          <p:cNvGrpSpPr/>
          <p:nvPr/>
        </p:nvGrpSpPr>
        <p:grpSpPr>
          <a:xfrm>
            <a:off x="2998955" y="3643314"/>
            <a:ext cx="858300" cy="283535"/>
            <a:chOff x="730173" y="430176"/>
            <a:chExt cx="596822" cy="276999"/>
          </a:xfrm>
        </p:grpSpPr>
        <p:sp>
          <p:nvSpPr>
            <p:cNvPr id="108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94204" y="43017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</p:grpSp>
      <p:grpSp>
        <p:nvGrpSpPr>
          <p:cNvPr id="14" name="그룹 101"/>
          <p:cNvGrpSpPr/>
          <p:nvPr/>
        </p:nvGrpSpPr>
        <p:grpSpPr>
          <a:xfrm>
            <a:off x="2417328" y="3848248"/>
            <a:ext cx="858300" cy="283535"/>
            <a:chOff x="730173" y="430176"/>
            <a:chExt cx="596822" cy="276999"/>
          </a:xfrm>
        </p:grpSpPr>
        <p:sp>
          <p:nvSpPr>
            <p:cNvPr id="111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94204" y="43017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15" name="그룹 104"/>
          <p:cNvGrpSpPr/>
          <p:nvPr/>
        </p:nvGrpSpPr>
        <p:grpSpPr>
          <a:xfrm>
            <a:off x="3295049" y="3848248"/>
            <a:ext cx="858300" cy="283535"/>
            <a:chOff x="730173" y="430176"/>
            <a:chExt cx="596822" cy="276999"/>
          </a:xfrm>
        </p:grpSpPr>
        <p:sp>
          <p:nvSpPr>
            <p:cNvPr id="114" name="순서도: 대체 처리 113"/>
            <p:cNvSpPr/>
            <p:nvPr/>
          </p:nvSpPr>
          <p:spPr>
            <a:xfrm>
              <a:off x="730173" y="470773"/>
              <a:ext cx="596822" cy="182722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81130" y="430176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grpSp>
        <p:nvGrpSpPr>
          <p:cNvPr id="16" name="그룹 114"/>
          <p:cNvGrpSpPr/>
          <p:nvPr/>
        </p:nvGrpSpPr>
        <p:grpSpPr>
          <a:xfrm>
            <a:off x="2079569" y="3856185"/>
            <a:ext cx="394668" cy="283535"/>
            <a:chOff x="1848736" y="1838783"/>
            <a:chExt cx="274434" cy="276999"/>
          </a:xfrm>
        </p:grpSpPr>
        <p:sp>
          <p:nvSpPr>
            <p:cNvPr id="117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848736" y="18387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17" name="그룹 117"/>
          <p:cNvGrpSpPr/>
          <p:nvPr/>
        </p:nvGrpSpPr>
        <p:grpSpPr>
          <a:xfrm>
            <a:off x="2400580" y="4061556"/>
            <a:ext cx="394668" cy="283535"/>
            <a:chOff x="1848736" y="1838783"/>
            <a:chExt cx="274434" cy="276999"/>
          </a:xfrm>
        </p:grpSpPr>
        <p:sp>
          <p:nvSpPr>
            <p:cNvPr id="120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48736" y="18387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</p:grpSp>
      <p:grpSp>
        <p:nvGrpSpPr>
          <p:cNvPr id="18" name="그룹 125"/>
          <p:cNvGrpSpPr/>
          <p:nvPr/>
        </p:nvGrpSpPr>
        <p:grpSpPr>
          <a:xfrm>
            <a:off x="2663213" y="4244827"/>
            <a:ext cx="394668" cy="283535"/>
            <a:chOff x="1848736" y="1838783"/>
            <a:chExt cx="274434" cy="276999"/>
          </a:xfrm>
        </p:grpSpPr>
        <p:sp>
          <p:nvSpPr>
            <p:cNvPr id="123" name="순서도: 대체 처리 108"/>
            <p:cNvSpPr/>
            <p:nvPr/>
          </p:nvSpPr>
          <p:spPr>
            <a:xfrm>
              <a:off x="1883427" y="1874584"/>
              <a:ext cx="189594" cy="1827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848736" y="183878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cxnSp>
        <p:nvCxnSpPr>
          <p:cNvPr id="125" name="Straight Arrow Connector 133"/>
          <p:cNvCxnSpPr/>
          <p:nvPr/>
        </p:nvCxnSpPr>
        <p:spPr>
          <a:xfrm rot="5400000" flipH="1" flipV="1">
            <a:off x="1405443" y="3861920"/>
            <a:ext cx="1016702" cy="751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35"/>
          <p:cNvCxnSpPr/>
          <p:nvPr/>
        </p:nvCxnSpPr>
        <p:spPr>
          <a:xfrm flipV="1">
            <a:off x="1538290" y="4087844"/>
            <a:ext cx="698672" cy="657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8"/>
          <p:cNvCxnSpPr/>
          <p:nvPr/>
        </p:nvCxnSpPr>
        <p:spPr>
          <a:xfrm flipV="1">
            <a:off x="1538288" y="4304738"/>
            <a:ext cx="927554" cy="4410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40"/>
          <p:cNvCxnSpPr/>
          <p:nvPr/>
        </p:nvCxnSpPr>
        <p:spPr>
          <a:xfrm flipV="1">
            <a:off x="1557908" y="4411996"/>
            <a:ext cx="1118005" cy="3337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직사각형 128"/>
          <p:cNvSpPr/>
          <p:nvPr/>
        </p:nvSpPr>
        <p:spPr>
          <a:xfrm>
            <a:off x="571472" y="4648486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CWP</a:t>
            </a:r>
            <a:r>
              <a:rPr lang="en-US" sz="1400" dirty="0" smtClean="0"/>
              <a:t> = 4</a:t>
            </a:r>
            <a:r>
              <a:rPr lang="en-US" dirty="0" smtClean="0"/>
              <a:t> </a:t>
            </a:r>
            <a:endParaRPr lang="ko-KR" altLang="en-US" dirty="0"/>
          </a:p>
        </p:txBody>
      </p:sp>
      <p:sp>
        <p:nvSpPr>
          <p:cNvPr id="130" name="직사각형 129"/>
          <p:cNvSpPr/>
          <p:nvPr/>
        </p:nvSpPr>
        <p:spPr>
          <a:xfrm>
            <a:off x="571472" y="3551019"/>
            <a:ext cx="1335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MWP = 2 </a:t>
            </a:r>
            <a:endParaRPr lang="ko-KR" altLang="en-US" sz="1600" dirty="0"/>
          </a:p>
        </p:txBody>
      </p:sp>
      <p:grpSp>
        <p:nvGrpSpPr>
          <p:cNvPr id="19" name="그룹 169"/>
          <p:cNvGrpSpPr/>
          <p:nvPr/>
        </p:nvGrpSpPr>
        <p:grpSpPr>
          <a:xfrm>
            <a:off x="1982105" y="3729078"/>
            <a:ext cx="1764389" cy="1485872"/>
            <a:chOff x="1981049" y="4727233"/>
            <a:chExt cx="1226874" cy="1451620"/>
          </a:xfrm>
        </p:grpSpPr>
        <p:sp>
          <p:nvSpPr>
            <p:cNvPr id="132" name="직사각형 131"/>
            <p:cNvSpPr/>
            <p:nvPr/>
          </p:nvSpPr>
          <p:spPr>
            <a:xfrm>
              <a:off x="1981049" y="5717188"/>
              <a:ext cx="1226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Memory</a:t>
              </a:r>
            </a:p>
            <a:p>
              <a:r>
                <a:rPr lang="en-US" altLang="ko-KR" sz="1200" dirty="0" smtClean="0"/>
                <a:t>Waiting period</a:t>
              </a:r>
              <a:endParaRPr lang="ko-KR" altLang="en-US" sz="1200" dirty="0"/>
            </a:p>
          </p:txBody>
        </p:sp>
        <p:grpSp>
          <p:nvGrpSpPr>
            <p:cNvPr id="20" name="그룹 168"/>
            <p:cNvGrpSpPr/>
            <p:nvPr/>
          </p:nvGrpSpPr>
          <p:grpSpPr>
            <a:xfrm>
              <a:off x="2067727" y="4727233"/>
              <a:ext cx="642942" cy="1015372"/>
              <a:chOff x="2067727" y="4727233"/>
              <a:chExt cx="642942" cy="1015372"/>
            </a:xfrm>
          </p:grpSpPr>
          <p:cxnSp>
            <p:nvCxnSpPr>
              <p:cNvPr id="134" name="Straight Arrow Connector 338"/>
              <p:cNvCxnSpPr/>
              <p:nvPr/>
            </p:nvCxnSpPr>
            <p:spPr>
              <a:xfrm rot="5400000">
                <a:off x="1579032" y="5226406"/>
                <a:ext cx="1000132" cy="1786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338"/>
              <p:cNvCxnSpPr/>
              <p:nvPr/>
            </p:nvCxnSpPr>
            <p:spPr>
              <a:xfrm rot="5400000">
                <a:off x="2203876" y="5241646"/>
                <a:ext cx="1000132" cy="1786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96"/>
              <p:cNvCxnSpPr/>
              <p:nvPr/>
            </p:nvCxnSpPr>
            <p:spPr>
              <a:xfrm>
                <a:off x="2067727" y="5727365"/>
                <a:ext cx="64294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TextBox 136"/>
          <p:cNvSpPr txBox="1"/>
          <p:nvPr/>
        </p:nvSpPr>
        <p:spPr>
          <a:xfrm>
            <a:off x="285720" y="310032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9C2424"/>
                </a:solidFill>
                <a:latin typeface="Arial" pitchFamily="34" charset="0"/>
                <a:cs typeface="Arial" pitchFamily="34" charset="0"/>
              </a:rPr>
              <a:t>CWP: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Computation Warp Parallelism</a:t>
            </a:r>
          </a:p>
        </p:txBody>
      </p:sp>
      <p:sp>
        <p:nvSpPr>
          <p:cNvPr id="138" name="직사각형 137"/>
          <p:cNvSpPr/>
          <p:nvPr/>
        </p:nvSpPr>
        <p:spPr>
          <a:xfrm>
            <a:off x="4929190" y="3714752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Number of warps that execute during a memory access period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000628" y="185736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Maximum number of warps that can overlap memory accesses </a:t>
            </a:r>
          </a:p>
        </p:txBody>
      </p:sp>
    </p:spTree>
    <p:custDataLst>
      <p:tags r:id="rId1"/>
    </p:custDataLst>
  </p:cSld>
  <p:clrMapOvr>
    <a:masterClrMapping/>
  </p:clrMapOvr>
  <p:transition advTm="577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7" grpId="0"/>
      <p:bldP spid="138" grpId="1"/>
      <p:bldP spid="1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2" y="384159"/>
            <a:ext cx="8536017" cy="758825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Performance Predictions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-71470" y="1000108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Case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MWP&gt; CWP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Case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CWP &gt; MWP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Case 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Not Enough Warps (N=CWP and N=MWP) 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2910" y="367183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Performance is 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dominated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memory cycles</a:t>
            </a: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2910" y="552922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Under-utilized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cycles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642910" y="1928802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Performance is </a:t>
            </a:r>
            <a:r>
              <a:rPr lang="en-US" altLang="ko-K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dominated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computation cycles</a:t>
            </a:r>
          </a:p>
        </p:txBody>
      </p:sp>
    </p:spTree>
    <p:custDataLst>
      <p:tags r:id="rId1"/>
    </p:custDataLst>
  </p:cSld>
  <p:clrMapOvr>
    <a:masterClrMapping/>
  </p:clrMapOvr>
  <p:transition advTm="577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745537" cy="50101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Motivation </a:t>
            </a:r>
          </a:p>
          <a:p>
            <a:pPr>
              <a:buFont typeface="Wingdings" pitchFamily="2" charset="2"/>
              <a:buChar char="§"/>
            </a:pPr>
            <a:endParaRPr lang="en-US" altLang="ko-KR" sz="24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Integrated Performance and Power (IPP) Modules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1758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695979" y="2498889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979" y="247694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Power, Temperature</a:t>
            </a:r>
          </a:p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Prediction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 Modules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00834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95979" y="1498757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979" y="1570195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Prediction</a:t>
            </a:r>
          </a:p>
        </p:txBody>
      </p:sp>
      <p:cxnSp>
        <p:nvCxnSpPr>
          <p:cNvPr id="19" name="직선 화살표 연결선 18"/>
          <p:cNvCxnSpPr/>
          <p:nvPr/>
        </p:nvCxnSpPr>
        <p:spPr bwMode="auto">
          <a:xfrm rot="5400000">
            <a:off x="1196839" y="2355219"/>
            <a:ext cx="285752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>
            <a:off x="1981863" y="185594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1981863" y="273635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직사각형 53"/>
          <p:cNvSpPr/>
          <p:nvPr/>
        </p:nvSpPr>
        <p:spPr bwMode="auto">
          <a:xfrm>
            <a:off x="2699902" y="1503623"/>
            <a:ext cx="2357454" cy="151848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53052" y="1565329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/ Watt Prediction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53052" y="2231425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 of Active Cores Prediction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0309" y="3059668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IPP System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85720" y="4000504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Performance Prediction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285720" y="4712625"/>
            <a:ext cx="6357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Power / Temperature Prediction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500034" y="1357298"/>
            <a:ext cx="4714908" cy="214314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255226" y="5286388"/>
            <a:ext cx="7460046" cy="88775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85720" y="5498443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Performance / Watt, Number of Active Cores Prediction</a:t>
            </a:r>
          </a:p>
        </p:txBody>
      </p:sp>
    </p:spTree>
    <p:custDataLst>
      <p:tags r:id="rId1"/>
    </p:custDataLst>
  </p:cSld>
  <p:clrMapOvr>
    <a:masterClrMapping/>
  </p:clrMapOvr>
  <p:transition advTm="5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85720" y="1285860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Performance / Watt Prediction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0034" y="4569749"/>
            <a:ext cx="8215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-&gt; Use the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from the performance and power modules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643042" y="5141253"/>
            <a:ext cx="5000660" cy="859515"/>
            <a:chOff x="1714480" y="2355171"/>
            <a:chExt cx="5000660" cy="859515"/>
          </a:xfrm>
        </p:grpSpPr>
        <p:sp>
          <p:nvSpPr>
            <p:cNvPr id="18" name="직사각형 17"/>
            <p:cNvSpPr/>
            <p:nvPr/>
          </p:nvSpPr>
          <p:spPr>
            <a:xfrm>
              <a:off x="2143108" y="2355171"/>
              <a:ext cx="321471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Performance prediction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071670" y="2428868"/>
              <a:ext cx="46434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____________________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571736" y="2783799"/>
              <a:ext cx="22860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Power prediction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14480" y="257174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=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00834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338921" y="3070393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8921" y="304844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Power, Temperature</a:t>
            </a:r>
          </a:p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Prediction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1338921" y="2070261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921" y="2141699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Prediction</a:t>
            </a:r>
          </a:p>
        </p:txBody>
      </p:sp>
      <p:cxnSp>
        <p:nvCxnSpPr>
          <p:cNvPr id="17" name="직선 화살표 연결선 16"/>
          <p:cNvCxnSpPr/>
          <p:nvPr/>
        </p:nvCxnSpPr>
        <p:spPr bwMode="auto">
          <a:xfrm rot="5400000">
            <a:off x="1839781" y="2926723"/>
            <a:ext cx="285752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>
            <a:off x="2624805" y="2427451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>
            <a:off x="2624805" y="3307861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직사각형 24"/>
          <p:cNvSpPr/>
          <p:nvPr/>
        </p:nvSpPr>
        <p:spPr bwMode="auto">
          <a:xfrm>
            <a:off x="3342844" y="2075127"/>
            <a:ext cx="2357454" cy="151848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5994" y="2136833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/ Watt Prediction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95994" y="2802929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 of Active Cores Prediction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3251" y="3631172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IPP System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1142976" y="1928802"/>
            <a:ext cx="4714908" cy="214314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89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4" grpId="0"/>
      <p:bldP spid="15" grpId="0" animBg="1"/>
      <p:bldP spid="16" grpId="0"/>
      <p:bldP spid="25" grpId="0" animBg="1"/>
      <p:bldP spid="26" grpId="0"/>
      <p:bldP spid="27" grpId="0"/>
      <p:bldP spid="2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62748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5720" y="1283601"/>
            <a:ext cx="6000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Number of Active Cores Prediction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71472" y="2000240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-&gt; First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if it’s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possible to saturate bandwidth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00034" y="4717143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-&gt; Choose the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Arial" pitchFamily="34" charset="0"/>
              </a:rPr>
              <a:t>maximum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# of cores if </a:t>
            </a:r>
            <a:r>
              <a:rPr lang="en-US" sz="22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condition is true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85786" y="2716879"/>
            <a:ext cx="25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Not Enough Warps</a:t>
            </a:r>
            <a:endParaRPr lang="ko-KR" alt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85786" y="3290642"/>
            <a:ext cx="181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CWP &lt; MWP</a:t>
            </a:r>
            <a:endParaRPr lang="ko-KR" alt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85786" y="385000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MWP &lt; </a:t>
            </a:r>
            <a:r>
              <a:rPr lang="en-US" altLang="ko-KR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MWP_peak_BW</a:t>
            </a:r>
            <a:endParaRPr lang="ko-KR" altLang="en-US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335146" y="2716879"/>
            <a:ext cx="388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Not enough warps to saturate BW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4335146" y="3290642"/>
            <a:ext cx="388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Computationally-intensive code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4335146" y="3850004"/>
            <a:ext cx="423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Does not reach the machine’s peak BW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 advTm="621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5720" y="1276730"/>
            <a:ext cx="8215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Otherwise, find the </a:t>
            </a:r>
            <a:r>
              <a:rPr lang="en-US" altLang="ko-KR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cores that saturates BW 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214678" y="2124204"/>
            <a:ext cx="5000660" cy="859515"/>
            <a:chOff x="1714480" y="2355171"/>
            <a:chExt cx="5000660" cy="859515"/>
          </a:xfrm>
        </p:grpSpPr>
        <p:sp>
          <p:nvSpPr>
            <p:cNvPr id="31" name="직사각형 30"/>
            <p:cNvSpPr/>
            <p:nvPr/>
          </p:nvSpPr>
          <p:spPr>
            <a:xfrm>
              <a:off x="2143108" y="2355171"/>
              <a:ext cx="321471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Memory Bandwidth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071670" y="2424350"/>
              <a:ext cx="46434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 smtClean="0">
                  <a:latin typeface="Arial" pitchFamily="34" charset="0"/>
                  <a:cs typeface="Arial" pitchFamily="34" charset="0"/>
                </a:rPr>
                <a:t>_________________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214546" y="2783799"/>
              <a:ext cx="36433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BW_per_warp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x 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4480" y="257174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=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785786" y="2291626"/>
            <a:ext cx="2583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Number of Cores</a:t>
            </a:r>
          </a:p>
        </p:txBody>
      </p:sp>
      <p:sp>
        <p:nvSpPr>
          <p:cNvPr id="37" name="타원 36"/>
          <p:cNvSpPr/>
          <p:nvPr/>
        </p:nvSpPr>
        <p:spPr bwMode="auto">
          <a:xfrm>
            <a:off x="3512153" y="2055025"/>
            <a:ext cx="2888014" cy="53056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5720" y="3712493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Machine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specified BW parameter (GB/s)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285720" y="3707229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Bandwidth that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each core 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uses</a:t>
            </a:r>
          </a:p>
        </p:txBody>
      </p:sp>
      <p:sp>
        <p:nvSpPr>
          <p:cNvPr id="41" name="타원 40"/>
          <p:cNvSpPr/>
          <p:nvPr/>
        </p:nvSpPr>
        <p:spPr bwMode="auto">
          <a:xfrm>
            <a:off x="3571868" y="2483653"/>
            <a:ext cx="2888014" cy="53056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2876" y="4712625"/>
            <a:ext cx="778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N : # warps allocated </a:t>
            </a:r>
            <a:r>
              <a:rPr lang="en-US" altLang="ko-KR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per core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42844" y="4212559"/>
            <a:ext cx="85010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altLang="ko-KR" sz="2200" dirty="0" err="1" smtClean="0">
                <a:latin typeface="Arial" pitchFamily="34" charset="0"/>
                <a:cs typeface="Tahoma" pitchFamily="34" charset="0"/>
              </a:rPr>
              <a:t>BW_per_warp</a:t>
            </a: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: Bandwidth </a:t>
            </a:r>
            <a:r>
              <a:rPr lang="en-US" altLang="ko-KR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each warp</a:t>
            </a: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consumes</a:t>
            </a:r>
          </a:p>
        </p:txBody>
      </p:sp>
    </p:spTree>
    <p:custDataLst>
      <p:tags r:id="rId1"/>
    </p:custDataLst>
  </p:cSld>
  <p:clrMapOvr>
    <a:masterClrMapping/>
  </p:clrMapOvr>
  <p:transition advTm="270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/>
      <p:bldP spid="39" grpId="1"/>
      <p:bldP spid="40" grpId="0"/>
      <p:bldP spid="41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745537" cy="50101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Motivation </a:t>
            </a:r>
          </a:p>
          <a:p>
            <a:pPr>
              <a:buFont typeface="Wingdings" pitchFamily="2" charset="2"/>
              <a:buChar char="§"/>
            </a:pPr>
            <a:endParaRPr lang="en-US" altLang="ko-KR" sz="24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Integrated Performance and Power (IPP) Modules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Results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215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28596" y="1285860"/>
          <a:ext cx="7143801" cy="2928960"/>
        </p:xfrm>
        <a:graphic>
          <a:graphicData uri="http://schemas.openxmlformats.org/drawingml/2006/table">
            <a:tbl>
              <a:tblPr/>
              <a:tblGrid>
                <a:gridCol w="1665096"/>
                <a:gridCol w="3316765"/>
                <a:gridCol w="2161940"/>
              </a:tblGrid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Benchmark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Description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Bandwidth (GB/s)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SVM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Kernel from a SVM-based algorithm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54.679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Binomial (Bino)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American option pricing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3.689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Sepia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Filter for artificially aging images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12.012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Convolve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Conv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2D Separable image convolution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16.208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Blackscholes (Bs)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European option pricing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51.033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Cmem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 add FP operations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64.617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Matrixmul (Nmat)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Naive version of matrix multiplication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123.33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Dotp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 dotproduct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111.313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Madd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 multiply-add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115.058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Dmadd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 double memory multiply add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109.996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Mmul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Matrix single multiply  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114.997</a:t>
                      </a:r>
                    </a:p>
                  </a:txBody>
                  <a:tcPr marL="7433" marR="7433" marT="7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Benchmarks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4712625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Evaluated various GPGPU Benchmarks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7158" y="5427005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Bandwidth limited vs. Non-bandwidth limited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7158" y="3000372"/>
            <a:ext cx="1714512" cy="1214446"/>
          </a:xfrm>
          <a:prstGeom prst="roundRect">
            <a:avLst/>
          </a:prstGeom>
          <a:noFill/>
          <a:ln w="31750" cap="sq" cmpd="sng" algn="ctr">
            <a:solidFill>
              <a:srgbClr val="9C24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357158" y="1500174"/>
            <a:ext cx="1714512" cy="1500198"/>
          </a:xfrm>
          <a:prstGeom prst="roundRect">
            <a:avLst/>
          </a:prstGeom>
          <a:noFill/>
          <a:ln w="31750" cap="sq" cmpd="sng" algn="ctr">
            <a:solidFill>
              <a:srgbClr val="9C24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13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Power Decomposition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4929198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Power breakdown graph for each benchmark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83674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타원 5"/>
          <p:cNvSpPr/>
          <p:nvPr/>
        </p:nvSpPr>
        <p:spPr bwMode="auto">
          <a:xfrm>
            <a:off x="2928926" y="2357430"/>
            <a:ext cx="571504" cy="642942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7429520" y="2214554"/>
            <a:ext cx="1428760" cy="428628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5072066" y="1643050"/>
            <a:ext cx="2214578" cy="928694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7429520" y="1500174"/>
            <a:ext cx="1428760" cy="35719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7158" y="5572140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Average power prediction error for GPGPU apps is 8.94% </a:t>
            </a:r>
          </a:p>
        </p:txBody>
      </p:sp>
    </p:spTree>
    <p:custDataLst>
      <p:tags r:id="rId1"/>
    </p:custDataLst>
  </p:cSld>
  <p:clrMapOvr>
    <a:masterClrMapping/>
  </p:clrMapOvr>
  <p:transition advTm="410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Performance Per Watt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58" y="4353176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Performance per watt vs. Number of active cores</a:t>
            </a:r>
          </a:p>
        </p:txBody>
      </p:sp>
      <p:grpSp>
        <p:nvGrpSpPr>
          <p:cNvPr id="3" name="그룹 19"/>
          <p:cNvGrpSpPr/>
          <p:nvPr/>
        </p:nvGrpSpPr>
        <p:grpSpPr>
          <a:xfrm>
            <a:off x="4394856" y="1259026"/>
            <a:ext cx="4429156" cy="2527164"/>
            <a:chOff x="357158" y="1214422"/>
            <a:chExt cx="6715172" cy="3878515"/>
          </a:xfrm>
        </p:grpSpPr>
        <p:sp>
          <p:nvSpPr>
            <p:cNvPr id="15" name="아래쪽 화살표 14"/>
            <p:cNvSpPr/>
            <p:nvPr/>
          </p:nvSpPr>
          <p:spPr bwMode="auto">
            <a:xfrm rot="10800000">
              <a:off x="4429124" y="3643314"/>
              <a:ext cx="285752" cy="357190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1214422"/>
              <a:ext cx="6715172" cy="387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293" y="1244158"/>
            <a:ext cx="4323708" cy="25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33"/>
          <p:cNvGrpSpPr/>
          <p:nvPr/>
        </p:nvGrpSpPr>
        <p:grpSpPr>
          <a:xfrm>
            <a:off x="2940574" y="3143248"/>
            <a:ext cx="488418" cy="481323"/>
            <a:chOff x="4726524" y="5143512"/>
            <a:chExt cx="488418" cy="481323"/>
          </a:xfrm>
        </p:grpSpPr>
        <p:sp>
          <p:nvSpPr>
            <p:cNvPr id="35" name="아래쪽 화살표 34"/>
            <p:cNvSpPr/>
            <p:nvPr/>
          </p:nvSpPr>
          <p:spPr bwMode="auto">
            <a:xfrm rot="10800000">
              <a:off x="4857753" y="5143512"/>
              <a:ext cx="174360" cy="2205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6524" y="5317058"/>
              <a:ext cx="4884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IPP</a:t>
              </a:r>
              <a:endParaRPr lang="ko-KR" altLang="en-US" sz="1200" b="1" dirty="0"/>
            </a:p>
          </p:txBody>
        </p:sp>
      </p:grpSp>
      <p:grpSp>
        <p:nvGrpSpPr>
          <p:cNvPr id="7" name="그룹 36"/>
          <p:cNvGrpSpPr/>
          <p:nvPr/>
        </p:nvGrpSpPr>
        <p:grpSpPr>
          <a:xfrm>
            <a:off x="4195840" y="1867943"/>
            <a:ext cx="488418" cy="481323"/>
            <a:chOff x="4726524" y="5143512"/>
            <a:chExt cx="488418" cy="481323"/>
          </a:xfrm>
        </p:grpSpPr>
        <p:sp>
          <p:nvSpPr>
            <p:cNvPr id="38" name="아래쪽 화살표 37"/>
            <p:cNvSpPr/>
            <p:nvPr/>
          </p:nvSpPr>
          <p:spPr bwMode="auto">
            <a:xfrm rot="10800000">
              <a:off x="4857753" y="5143512"/>
              <a:ext cx="174360" cy="2205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26524" y="5317058"/>
              <a:ext cx="4884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IPP</a:t>
              </a:r>
              <a:endParaRPr lang="ko-KR" altLang="en-US" sz="1200" b="1" dirty="0"/>
            </a:p>
          </p:txBody>
        </p:sp>
      </p:grpSp>
      <p:grpSp>
        <p:nvGrpSpPr>
          <p:cNvPr id="8" name="그룹 39"/>
          <p:cNvGrpSpPr/>
          <p:nvPr/>
        </p:nvGrpSpPr>
        <p:grpSpPr>
          <a:xfrm>
            <a:off x="7155416" y="2928934"/>
            <a:ext cx="488418" cy="481323"/>
            <a:chOff x="4726524" y="5143512"/>
            <a:chExt cx="488418" cy="481323"/>
          </a:xfrm>
        </p:grpSpPr>
        <p:sp>
          <p:nvSpPr>
            <p:cNvPr id="41" name="아래쪽 화살표 40"/>
            <p:cNvSpPr/>
            <p:nvPr/>
          </p:nvSpPr>
          <p:spPr bwMode="auto">
            <a:xfrm rot="10800000">
              <a:off x="4857753" y="5143512"/>
              <a:ext cx="174360" cy="2205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26524" y="5317058"/>
              <a:ext cx="4884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IPP</a:t>
              </a:r>
              <a:endParaRPr lang="ko-KR" altLang="en-US" sz="1200" b="1" dirty="0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714480" y="3643314"/>
            <a:ext cx="235745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Number of Active Cores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929322" y="3643314"/>
            <a:ext cx="235745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1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Number of Active Cores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57158" y="5069815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IPP achieves 85% of the best manual mapping for saving energy</a:t>
            </a:r>
          </a:p>
        </p:txBody>
      </p:sp>
      <p:sp>
        <p:nvSpPr>
          <p:cNvPr id="23" name="아래쪽 화살표 22"/>
          <p:cNvSpPr/>
          <p:nvPr/>
        </p:nvSpPr>
        <p:spPr bwMode="auto">
          <a:xfrm>
            <a:off x="8086110" y="1680926"/>
            <a:ext cx="174360" cy="2205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2424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아래쪽 화살표 24"/>
          <p:cNvSpPr/>
          <p:nvPr/>
        </p:nvSpPr>
        <p:spPr bwMode="auto">
          <a:xfrm>
            <a:off x="4326202" y="1351032"/>
            <a:ext cx="174360" cy="2205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2424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379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Energy Savings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596" y="5090710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With power-gating, the energy saving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prediction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is 25.8%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1"/>
            <a:ext cx="8072494" cy="24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428596" y="4429132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The energy saving measured for </a:t>
            </a:r>
            <a:r>
              <a:rPr lang="en-US" sz="2200" b="1" dirty="0" smtClean="0">
                <a:solidFill>
                  <a:srgbClr val="A61A1A"/>
                </a:solidFill>
                <a:latin typeface="Arial" pitchFamily="34" charset="0"/>
                <a:cs typeface="Arial" pitchFamily="34" charset="0"/>
              </a:rPr>
              <a:t>runtime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is 10.9%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7143768" y="2285992"/>
            <a:ext cx="1214446" cy="357190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7143768" y="2571744"/>
            <a:ext cx="1428760" cy="428628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1714480" y="2214554"/>
            <a:ext cx="714380" cy="1214446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2928926" y="2214554"/>
            <a:ext cx="571504" cy="1214446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5000628" y="1857364"/>
            <a:ext cx="571504" cy="1571636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4000496" y="2214554"/>
            <a:ext cx="571504" cy="1214446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143636" y="2214554"/>
            <a:ext cx="571504" cy="1214446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7143768" y="1969760"/>
            <a:ext cx="1428760" cy="428628"/>
          </a:xfrm>
          <a:prstGeom prst="ellipse">
            <a:avLst/>
          </a:prstGeom>
          <a:noFill/>
          <a:ln w="31750" cap="sq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328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745537" cy="50101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Motivation </a:t>
            </a:r>
          </a:p>
          <a:p>
            <a:pPr>
              <a:buFont typeface="Wingdings" pitchFamily="2" charset="2"/>
              <a:buChar char="§"/>
            </a:pPr>
            <a:endParaRPr lang="en-US" altLang="ko-KR" sz="24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Integrated Performance and Power (IPP) Modules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Conclusion</a:t>
            </a:r>
          </a:p>
          <a:p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259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13" y="3352825"/>
            <a:ext cx="4429156" cy="24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690940" y="4599506"/>
            <a:ext cx="700778" cy="3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2007</a:t>
            </a:r>
            <a:endParaRPr lang="ko-KR" altLang="en-US" sz="1400" b="1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6994" y="4573431"/>
            <a:ext cx="700778" cy="3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2008</a:t>
            </a:r>
            <a:endParaRPr lang="ko-KR" altLang="en-US" sz="1400" b="1" dirty="0" smtClean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1018" y="3485647"/>
            <a:ext cx="700778" cy="3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2010</a:t>
            </a:r>
            <a:endParaRPr lang="ko-KR" altLang="en-US" sz="1400" b="1" dirty="0" smtClean="0">
              <a:solidFill>
                <a:srgbClr val="00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5720" y="1214422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GPUs have become popular for running general applications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85720" y="2640923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: Increasing </a:t>
            </a: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number of cores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393" y="3327172"/>
            <a:ext cx="4393048" cy="24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4977914" y="4691615"/>
            <a:ext cx="695065" cy="34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2008</a:t>
            </a:r>
            <a:endParaRPr lang="ko-KR" altLang="en-US" sz="1400" b="1" dirty="0" smtClean="0">
              <a:solidFill>
                <a:srgbClr val="0066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8004" y="4210047"/>
            <a:ext cx="658957" cy="34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2009</a:t>
            </a:r>
            <a:endParaRPr lang="ko-KR" altLang="en-US" sz="1400" b="1" dirty="0" smtClean="0">
              <a:solidFill>
                <a:srgbClr val="0066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99484" y="3327171"/>
            <a:ext cx="695065" cy="34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2010</a:t>
            </a:r>
            <a:endParaRPr lang="ko-KR" altLang="en-US" sz="1400" b="1" dirty="0" smtClean="0">
              <a:solidFill>
                <a:srgbClr val="0066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1926543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GFLOPS significantly increasing</a:t>
            </a:r>
          </a:p>
        </p:txBody>
      </p:sp>
    </p:spTree>
    <p:custDataLst>
      <p:tags r:id="rId1"/>
    </p:custDataLst>
  </p:cSld>
  <p:clrMapOvr>
    <a:masterClrMapping/>
  </p:clrMapOvr>
  <p:transition advTm="561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45" grpId="0"/>
      <p:bldP spid="46" grpId="0"/>
      <p:bldP spid="47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57166"/>
            <a:ext cx="8229600" cy="758825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165854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Introduced </a:t>
            </a:r>
            <a:r>
              <a:rPr lang="en-US" sz="2200" b="1" dirty="0" smtClean="0">
                <a:solidFill>
                  <a:srgbClr val="A61A1A"/>
                </a:solidFill>
                <a:latin typeface="Arial" pitchFamily="34" charset="0"/>
                <a:cs typeface="Arial" pitchFamily="34" charset="0"/>
              </a:rPr>
              <a:t>IPP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ntegrated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ower and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erformance System) for  GPU architecture and GPGPU kernels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30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714752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Prediction</a:t>
            </a:r>
          </a:p>
          <a:p>
            <a:pPr lvl="1">
              <a:buSzPct val="55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For GPGPU benchmarks, the prediction error is 8.9%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714620"/>
            <a:ext cx="8756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IPP </a:t>
            </a:r>
            <a:r>
              <a:rPr lang="en-US" sz="2200" b="1" dirty="0" smtClean="0">
                <a:solidFill>
                  <a:srgbClr val="A61A1A"/>
                </a:solidFill>
                <a:latin typeface="Arial" pitchFamily="34" charset="0"/>
                <a:cs typeface="Arial" pitchFamily="34" charset="0"/>
              </a:rPr>
              <a:t>predicts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the number of cores that will achieve the energy savings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4786322"/>
            <a:ext cx="875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A61A1A"/>
                </a:solidFill>
                <a:latin typeface="Arial" pitchFamily="34" charset="0"/>
                <a:cs typeface="Arial" pitchFamily="34" charset="0"/>
              </a:rPr>
              <a:t>Saved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10.9% energy for bandwidth-limited apps with fewer cores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498443"/>
            <a:ext cx="875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Estimated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energy saving for power-gated system is 25.8%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2071678"/>
            <a:ext cx="875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IPP </a:t>
            </a: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extends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the empirical CPU power model to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GPU side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43240" y="2857496"/>
            <a:ext cx="3214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Tahoma" pitchFamily="34" charset="0"/>
              </a:rPr>
              <a:t>Thank you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5720" y="1214422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Power consumption has also been increasing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85720" y="5786454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Arial" pitchFamily="34" charset="0"/>
              </a:rPr>
              <a:t>Relationship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with respect to performance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531677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73483" y="2723024"/>
            <a:ext cx="601977" cy="27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2007</a:t>
            </a:r>
            <a:endParaRPr lang="ko-KR" altLang="en-US" sz="14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3953" y="3857628"/>
            <a:ext cx="601977" cy="27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2008</a:t>
            </a:r>
            <a:endParaRPr lang="ko-KR" altLang="en-US" sz="14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0184" y="3290326"/>
            <a:ext cx="601977" cy="27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2009</a:t>
            </a:r>
            <a:endParaRPr lang="ko-KR" altLang="en-US" sz="14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1593" y="1840555"/>
            <a:ext cx="601977" cy="27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6600"/>
                </a:solidFill>
              </a:rPr>
              <a:t>2010</a:t>
            </a:r>
            <a:endParaRPr lang="ko-KR" altLang="en-US" sz="1400" b="1" dirty="0">
              <a:solidFill>
                <a:srgbClr val="006600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V="1">
            <a:off x="1300306" y="2281790"/>
            <a:ext cx="4121757" cy="1386738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rgbClr val="C00000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16" name="직사각형 15"/>
          <p:cNvSpPr/>
          <p:nvPr/>
        </p:nvSpPr>
        <p:spPr>
          <a:xfrm>
            <a:off x="285720" y="5141253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of increased number of cores and power ? </a:t>
            </a:r>
          </a:p>
        </p:txBody>
      </p:sp>
    </p:spTree>
    <p:custDataLst>
      <p:tags r:id="rId1"/>
    </p:custDataLst>
  </p:cSld>
  <p:clrMapOvr>
    <a:masterClrMapping/>
  </p:clrMapOvr>
  <p:transition advTm="390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5" grpId="0"/>
      <p:bldP spid="18" grpId="0"/>
      <p:bldP spid="19" grpId="0"/>
      <p:bldP spid="20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모서리가 둥근 직사각형 42"/>
          <p:cNvSpPr/>
          <p:nvPr/>
        </p:nvSpPr>
        <p:spPr bwMode="auto">
          <a:xfrm>
            <a:off x="7137400" y="2013304"/>
            <a:ext cx="1643074" cy="1772886"/>
          </a:xfrm>
          <a:prstGeom prst="roundRect">
            <a:avLst/>
          </a:prstGeom>
          <a:solidFill>
            <a:srgbClr val="92D050">
              <a:alpha val="4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71788" y="2225279"/>
            <a:ext cx="1143007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 bwMode="auto">
          <a:xfrm>
            <a:off x="1514796" y="2582469"/>
            <a:ext cx="73362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7158" y="240301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GPU Kernel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248933" y="2225279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8933" y="2296717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Prediction</a:t>
            </a:r>
          </a:p>
        </p:txBody>
      </p:sp>
      <p:cxnSp>
        <p:nvCxnSpPr>
          <p:cNvPr id="19" name="직선 화살표 연결선 18"/>
          <p:cNvCxnSpPr/>
          <p:nvPr/>
        </p:nvCxnSpPr>
        <p:spPr bwMode="auto">
          <a:xfrm rot="5400000">
            <a:off x="2749793" y="3081741"/>
            <a:ext cx="285752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1" name="직사각형 20"/>
          <p:cNvSpPr/>
          <p:nvPr/>
        </p:nvSpPr>
        <p:spPr bwMode="auto">
          <a:xfrm>
            <a:off x="2248933" y="3225411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8933" y="3203466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Power, Temperature</a:t>
            </a:r>
          </a:p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Prediction</a:t>
            </a:r>
          </a:p>
        </p:txBody>
      </p:sp>
      <p:cxnSp>
        <p:nvCxnSpPr>
          <p:cNvPr id="23" name="직선 화살표 연결선 22"/>
          <p:cNvCxnSpPr/>
          <p:nvPr/>
        </p:nvCxnSpPr>
        <p:spPr bwMode="auto">
          <a:xfrm>
            <a:off x="3534817" y="2582469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>
            <a:off x="2019990" y="3593717"/>
            <a:ext cx="228945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3534817" y="3462879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직사각형 53"/>
          <p:cNvSpPr/>
          <p:nvPr/>
        </p:nvSpPr>
        <p:spPr bwMode="auto">
          <a:xfrm>
            <a:off x="4252856" y="2230145"/>
            <a:ext cx="2357454" cy="151848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06006" y="2291851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/ Watt Prediction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06006" y="2957947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 of Active Cores Prediction</a:t>
            </a:r>
          </a:p>
        </p:txBody>
      </p:sp>
      <p:cxnSp>
        <p:nvCxnSpPr>
          <p:cNvPr id="46" name="직선 화살표 연결선 45"/>
          <p:cNvCxnSpPr/>
          <p:nvPr/>
        </p:nvCxnSpPr>
        <p:spPr bwMode="auto">
          <a:xfrm>
            <a:off x="6619318" y="2870560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7" name="직선 화살표 연결선 46"/>
          <p:cNvCxnSpPr/>
          <p:nvPr/>
        </p:nvCxnSpPr>
        <p:spPr bwMode="auto">
          <a:xfrm>
            <a:off x="6619318" y="3156312"/>
            <a:ext cx="714380" cy="357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 flipV="1">
            <a:off x="6619318" y="2227618"/>
            <a:ext cx="714380" cy="357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309314" y="333553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Compiler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97122" y="271462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Programmer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6644" y="20485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H/W Dynamic Power Manager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285720" y="1214422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7D0303"/>
                </a:solidFill>
                <a:latin typeface="Arial" pitchFamily="34" charset="0"/>
                <a:cs typeface="Tahoma" pitchFamily="34" charset="0"/>
              </a:rPr>
              <a:t>Propose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the </a:t>
            </a:r>
            <a:r>
              <a:rPr lang="en-US" sz="2200" b="1" u="sng" dirty="0" smtClean="0">
                <a:latin typeface="Arial" pitchFamily="34" charset="0"/>
                <a:cs typeface="Tahoma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ntegrated </a:t>
            </a:r>
            <a:r>
              <a:rPr lang="en-US" sz="2200" b="1" u="sng" dirty="0" smtClean="0">
                <a:latin typeface="Arial" pitchFamily="34" charset="0"/>
                <a:cs typeface="Tahoma" pitchFamily="34" charset="0"/>
              </a:rPr>
              <a:t>P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erformance and </a:t>
            </a:r>
            <a:r>
              <a:rPr lang="en-US" sz="2200" b="1" u="sng" dirty="0" smtClean="0">
                <a:latin typeface="Arial" pitchFamily="34" charset="0"/>
                <a:cs typeface="Tahoma" pitchFamily="34" charset="0"/>
              </a:rPr>
              <a:t>P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ower system </a:t>
            </a:r>
            <a:r>
              <a:rPr lang="en-US" sz="2200" b="1" dirty="0" smtClean="0">
                <a:latin typeface="Arial" pitchFamily="34" charset="0"/>
                <a:cs typeface="Tahoma" pitchFamily="34" charset="0"/>
              </a:rPr>
              <a:t>(IPP)</a:t>
            </a:r>
          </a:p>
        </p:txBody>
      </p:sp>
      <p:cxnSp>
        <p:nvCxnSpPr>
          <p:cNvPr id="66" name="직선 연결선 65"/>
          <p:cNvCxnSpPr/>
          <p:nvPr/>
        </p:nvCxnSpPr>
        <p:spPr bwMode="auto">
          <a:xfrm rot="5400000" flipH="1" flipV="1">
            <a:off x="1519924" y="3084874"/>
            <a:ext cx="1000132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9" name="모서리가 둥근 직사각형 78"/>
          <p:cNvSpPr/>
          <p:nvPr/>
        </p:nvSpPr>
        <p:spPr bwMode="auto">
          <a:xfrm>
            <a:off x="2179377" y="2154839"/>
            <a:ext cx="1428760" cy="857256"/>
          </a:xfrm>
          <a:prstGeom prst="roundRect">
            <a:avLst/>
          </a:prstGeom>
          <a:noFill/>
          <a:ln w="38100" cap="sq" cmpd="sng" algn="ctr">
            <a:solidFill>
              <a:srgbClr val="9C24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85720" y="4714884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Performance Prediction (ISCA 2009)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285720" y="5284129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Power, Temperature Prediction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85720" y="5857892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Performance / Watt, Number of Active Cores Prediction</a:t>
            </a:r>
          </a:p>
        </p:txBody>
      </p:sp>
      <p:sp>
        <p:nvSpPr>
          <p:cNvPr id="85" name="모서리가 둥근 직사각형 84"/>
          <p:cNvSpPr/>
          <p:nvPr/>
        </p:nvSpPr>
        <p:spPr bwMode="auto">
          <a:xfrm>
            <a:off x="2180202" y="3150072"/>
            <a:ext cx="1428760" cy="857256"/>
          </a:xfrm>
          <a:prstGeom prst="roundRect">
            <a:avLst/>
          </a:prstGeom>
          <a:noFill/>
          <a:ln w="38100" cap="sq" cmpd="sng" algn="ctr">
            <a:solidFill>
              <a:srgbClr val="9C24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모서리가 둥근 직사각형 85"/>
          <p:cNvSpPr/>
          <p:nvPr/>
        </p:nvSpPr>
        <p:spPr bwMode="auto">
          <a:xfrm>
            <a:off x="4075132" y="2085326"/>
            <a:ext cx="2670502" cy="1772302"/>
          </a:xfrm>
          <a:prstGeom prst="roundRect">
            <a:avLst/>
          </a:prstGeom>
          <a:noFill/>
          <a:ln w="38100" cap="sq" cmpd="sng" algn="ctr">
            <a:solidFill>
              <a:srgbClr val="9C242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805677" y="2000240"/>
            <a:ext cx="4980902" cy="2370518"/>
            <a:chOff x="1805677" y="2000240"/>
            <a:chExt cx="4980902" cy="2370518"/>
          </a:xfrm>
          <a:solidFill>
            <a:schemeClr val="tx2">
              <a:lumMod val="90000"/>
              <a:lumOff val="10000"/>
              <a:alpha val="10000"/>
            </a:schemeClr>
          </a:solidFill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1805677" y="2000240"/>
              <a:ext cx="4980902" cy="2370517"/>
            </a:xfrm>
            <a:prstGeom prst="round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43504" y="4001426"/>
              <a:ext cx="1513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IPP System</a:t>
              </a:r>
              <a:endParaRPr lang="ko-KR" altLang="en-US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7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7" grpId="0"/>
      <p:bldP spid="16" grpId="0" animBg="1"/>
      <p:bldP spid="18" grpId="0"/>
      <p:bldP spid="21" grpId="0" animBg="1"/>
      <p:bldP spid="22" grpId="0"/>
      <p:bldP spid="54" grpId="0" animBg="1"/>
      <p:bldP spid="55" grpId="0"/>
      <p:bldP spid="56" grpId="0"/>
      <p:bldP spid="49" grpId="0"/>
      <p:bldP spid="51" grpId="0"/>
      <p:bldP spid="52" grpId="0"/>
      <p:bldP spid="79" grpId="0" animBg="1"/>
      <p:bldP spid="80" grpId="0"/>
      <p:bldP spid="83" grpId="0"/>
      <p:bldP spid="84" grpId="0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41"/>
          <p:cNvGrpSpPr/>
          <p:nvPr/>
        </p:nvGrpSpPr>
        <p:grpSpPr>
          <a:xfrm>
            <a:off x="357158" y="1857364"/>
            <a:ext cx="8176961" cy="2273774"/>
            <a:chOff x="357158" y="1142984"/>
            <a:chExt cx="8176961" cy="2273774"/>
          </a:xfrm>
        </p:grpSpPr>
        <p:grpSp>
          <p:nvGrpSpPr>
            <p:cNvPr id="4" name="그룹 37"/>
            <p:cNvGrpSpPr/>
            <p:nvPr/>
          </p:nvGrpSpPr>
          <p:grpSpPr>
            <a:xfrm>
              <a:off x="357158" y="1142984"/>
              <a:ext cx="8176961" cy="2273774"/>
              <a:chOff x="357158" y="1142984"/>
              <a:chExt cx="8176961" cy="2273774"/>
            </a:xfrm>
          </p:grpSpPr>
          <p:grpSp>
            <p:nvGrpSpPr>
              <p:cNvPr id="6" name="그룹 30"/>
              <p:cNvGrpSpPr/>
              <p:nvPr/>
            </p:nvGrpSpPr>
            <p:grpSpPr>
              <a:xfrm>
                <a:off x="357158" y="1142984"/>
                <a:ext cx="8176961" cy="2273774"/>
                <a:chOff x="357158" y="1142984"/>
                <a:chExt cx="8176961" cy="2273774"/>
              </a:xfrm>
            </p:grpSpPr>
            <p:grpSp>
              <p:nvGrpSpPr>
                <p:cNvPr id="7" name="그룹 18"/>
                <p:cNvGrpSpPr/>
                <p:nvPr/>
              </p:nvGrpSpPr>
              <p:grpSpPr>
                <a:xfrm>
                  <a:off x="357158" y="1142984"/>
                  <a:ext cx="8176961" cy="2273774"/>
                  <a:chOff x="357158" y="1142984"/>
                  <a:chExt cx="8176961" cy="2273774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57158" y="1142984"/>
                    <a:ext cx="8176961" cy="2214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57158" y="1714488"/>
                    <a:ext cx="357190" cy="12003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ko-KR" altLang="en-US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071802" y="1714488"/>
                    <a:ext cx="357190" cy="12003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ko-KR" altLang="en-US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71538" y="3000372"/>
                    <a:ext cx="1500198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786182" y="3047426"/>
                    <a:ext cx="15716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357950" y="3000372"/>
                    <a:ext cx="15716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739392" y="1191752"/>
                    <a:ext cx="357190" cy="175432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en-US" altLang="ko-KR" dirty="0" smtClean="0"/>
                  </a:p>
                  <a:p>
                    <a:endParaRPr lang="ko-KR" altLang="en-US" dirty="0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1036676" y="2977702"/>
                  <a:ext cx="20002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/>
                    <a:t># Active Cores</a:t>
                  </a:r>
                  <a:endParaRPr lang="ko-KR" altLang="en-US" sz="14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786182" y="3000372"/>
                  <a:ext cx="20002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/>
                    <a:t># Active Cores</a:t>
                  </a:r>
                  <a:endParaRPr lang="ko-KR" altLang="en-US" sz="14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429388" y="3000372"/>
                  <a:ext cx="20002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/>
                    <a:t># Active Cores</a:t>
                  </a:r>
                  <a:endParaRPr lang="ko-KR" altLang="en-US" sz="1400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-205029" y="1945814"/>
                  <a:ext cx="164307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b="1" dirty="0" smtClean="0"/>
                    <a:t>Performance</a:t>
                  </a:r>
                  <a:endParaRPr lang="ko-KR" altLang="en-US" sz="1500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 rot="16200000">
                  <a:off x="2633856" y="1802940"/>
                  <a:ext cx="150019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b="1" dirty="0" smtClean="0"/>
                    <a:t>Power (W)</a:t>
                  </a:r>
                  <a:endParaRPr lang="ko-KR" altLang="en-US" sz="1500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937938" y="1500174"/>
                  <a:ext cx="69324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167492" y="1571612"/>
                  <a:ext cx="21431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ko-KR" altLang="en-US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604884" y="1977570"/>
                <a:ext cx="3571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2404074" y="2080184"/>
                <a:ext cx="2434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15206" y="1573326"/>
                <a:ext cx="6120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52052" y="1521560"/>
                <a:ext cx="7143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37942" y="2161404"/>
                <a:ext cx="3571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845956" y="2196266"/>
                <a:ext cx="5715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785918" y="1643050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Type 1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5984" y="2071678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Type 2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43768" y="1643050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Type 1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0958" y="2214554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Type 2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30" y="357166"/>
            <a:ext cx="8701788" cy="660091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Performance, Power,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Perf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/ Power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7929586" y="2059436"/>
            <a:ext cx="357190" cy="42862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7202143" y="3247756"/>
            <a:ext cx="285752" cy="35719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882457" y="2660196"/>
            <a:ext cx="2214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/>
              <a:t>Performance / Watt</a:t>
            </a:r>
            <a:endParaRPr lang="ko-KR" altLang="en-US" sz="1500" b="1" dirty="0"/>
          </a:p>
        </p:txBody>
      </p:sp>
      <p:sp>
        <p:nvSpPr>
          <p:cNvPr id="42" name="아래쪽 화살표 41"/>
          <p:cNvSpPr/>
          <p:nvPr/>
        </p:nvSpPr>
        <p:spPr bwMode="auto">
          <a:xfrm>
            <a:off x="8001024" y="2202312"/>
            <a:ext cx="214314" cy="285752"/>
          </a:xfrm>
          <a:prstGeom prst="downArrow">
            <a:avLst/>
          </a:prstGeom>
          <a:solidFill>
            <a:srgbClr val="C0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아래쪽 화살표 42"/>
          <p:cNvSpPr/>
          <p:nvPr/>
        </p:nvSpPr>
        <p:spPr bwMode="auto">
          <a:xfrm rot="10800000">
            <a:off x="7270070" y="3225304"/>
            <a:ext cx="214314" cy="285752"/>
          </a:xfrm>
          <a:prstGeom prst="downArrow">
            <a:avLst/>
          </a:prstGeom>
          <a:solidFill>
            <a:srgbClr val="C0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85720" y="4641187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7D0303"/>
                </a:solidFill>
                <a:latin typeface="Arial" pitchFamily="34" charset="0"/>
                <a:cs typeface="Tahoma" pitchFamily="34" charset="0"/>
              </a:rPr>
              <a:t>GOAL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:  To </a:t>
            </a: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maximize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the performance/watt metric by using fewer cores for Type II applications</a:t>
            </a:r>
          </a:p>
        </p:txBody>
      </p:sp>
      <p:sp>
        <p:nvSpPr>
          <p:cNvPr id="48" name="타원 47"/>
          <p:cNvSpPr/>
          <p:nvPr/>
        </p:nvSpPr>
        <p:spPr bwMode="auto">
          <a:xfrm>
            <a:off x="1714480" y="2322261"/>
            <a:ext cx="902568" cy="428628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타원 48"/>
          <p:cNvSpPr/>
          <p:nvPr/>
        </p:nvSpPr>
        <p:spPr bwMode="auto">
          <a:xfrm>
            <a:off x="2214546" y="2761512"/>
            <a:ext cx="902568" cy="428628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타원 49"/>
          <p:cNvSpPr/>
          <p:nvPr/>
        </p:nvSpPr>
        <p:spPr bwMode="auto">
          <a:xfrm>
            <a:off x="7143768" y="2297715"/>
            <a:ext cx="785818" cy="416905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타원 50"/>
          <p:cNvSpPr/>
          <p:nvPr/>
        </p:nvSpPr>
        <p:spPr bwMode="auto">
          <a:xfrm>
            <a:off x="7499033" y="2899713"/>
            <a:ext cx="859181" cy="416905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3143240" y="1857364"/>
            <a:ext cx="2571768" cy="242889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85720" y="1212163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What kinds of </a:t>
            </a:r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applications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will get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benefit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 with </a:t>
            </a:r>
            <a:r>
              <a:rPr lang="en-US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fewer cores </a:t>
            </a:r>
            <a:r>
              <a:rPr lang="en-US" sz="2200" dirty="0" smtClean="0">
                <a:latin typeface="Arial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6" name="직사각형 55"/>
          <p:cNvSpPr/>
          <p:nvPr/>
        </p:nvSpPr>
        <p:spPr bwMode="auto">
          <a:xfrm>
            <a:off x="500034" y="2009764"/>
            <a:ext cx="2714644" cy="242889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5857884" y="1857364"/>
            <a:ext cx="2786082" cy="242889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979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3" grpId="0" animBg="1"/>
      <p:bldP spid="56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745537" cy="50101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Motivation </a:t>
            </a:r>
          </a:p>
          <a:p>
            <a:pPr>
              <a:buFont typeface="Wingdings" pitchFamily="2" charset="2"/>
              <a:buChar char="§"/>
            </a:pPr>
            <a:endParaRPr lang="en-US" altLang="ko-KR" sz="24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Integrated Performance and Power (IPP) Modules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363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695979" y="2498889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979" y="247694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Power, Temperature</a:t>
            </a:r>
          </a:p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Prediction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IPP System Modules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00834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95979" y="1498757"/>
            <a:ext cx="1285884" cy="71438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979" y="1570195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Prediction</a:t>
            </a:r>
          </a:p>
        </p:txBody>
      </p:sp>
      <p:cxnSp>
        <p:nvCxnSpPr>
          <p:cNvPr id="19" name="직선 화살표 연결선 18"/>
          <p:cNvCxnSpPr/>
          <p:nvPr/>
        </p:nvCxnSpPr>
        <p:spPr bwMode="auto">
          <a:xfrm rot="5400000">
            <a:off x="1196839" y="2355219"/>
            <a:ext cx="285752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>
            <a:off x="1981863" y="185594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1981863" y="2736357"/>
            <a:ext cx="7143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직사각형 53"/>
          <p:cNvSpPr/>
          <p:nvPr/>
        </p:nvSpPr>
        <p:spPr bwMode="auto">
          <a:xfrm>
            <a:off x="2699902" y="1503623"/>
            <a:ext cx="2357454" cy="151848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53052" y="1565329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Performance / Watt Prediction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53052" y="2231425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 of Active Cores Prediction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0309" y="3059668"/>
            <a:ext cx="14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IPP System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85720" y="4000504"/>
            <a:ext cx="671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Performance Prediction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285720" y="4712625"/>
            <a:ext cx="6357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Power, Temperature Prediction</a:t>
            </a:r>
            <a:endParaRPr lang="en-US" sz="2200" dirty="0"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500034" y="1357298"/>
            <a:ext cx="4714908" cy="214314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357158" y="3857628"/>
            <a:ext cx="3500462" cy="71438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255226" y="4541514"/>
            <a:ext cx="4429156" cy="816312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85720" y="5498443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200" dirty="0" smtClean="0">
                <a:latin typeface="Arial" pitchFamily="34" charset="0"/>
                <a:cs typeface="Tahoma" pitchFamily="34" charset="0"/>
              </a:rPr>
              <a:t> Performance / Watt, Number of Active Cores Prediction</a:t>
            </a:r>
          </a:p>
        </p:txBody>
      </p:sp>
    </p:spTree>
    <p:custDataLst>
      <p:tags r:id="rId1"/>
    </p:custDataLst>
  </p:cSld>
  <p:clrMapOvr>
    <a:masterClrMapping/>
  </p:clrMapOvr>
  <p:transition advTm="19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30563"/>
            <a:ext cx="8229600" cy="758825"/>
          </a:xfrm>
        </p:spPr>
        <p:txBody>
          <a:bodyPr/>
          <a:lstStyle/>
          <a:p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Power Prediction Module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61375" y="6572272"/>
            <a:ext cx="606425" cy="152400"/>
          </a:xfrm>
        </p:spPr>
        <p:txBody>
          <a:bodyPr/>
          <a:lstStyle/>
          <a:p>
            <a:fld id="{0E482978-4635-4B52-AABE-36999B32AF2E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5720" y="1214422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Tahoma" pitchFamily="34" charset="0"/>
              </a:rPr>
              <a:t> Methodology is based on the empirical CPU power model (Isci’03)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5500694" y="3429000"/>
            <a:ext cx="1469704" cy="53743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572132" y="4078720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Maximum allowable power consumption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071802" y="4078720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9C2424"/>
                </a:solidFill>
                <a:latin typeface="Arial" pitchFamily="34" charset="0"/>
                <a:cs typeface="Tahoma" pitchFamily="34" charset="0"/>
              </a:rPr>
              <a:t>How often unit is accessed</a:t>
            </a:r>
            <a:endParaRPr lang="en-US" sz="2200" b="1" dirty="0" smtClean="0">
              <a:solidFill>
                <a:srgbClr val="9C242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3428992" y="3463074"/>
            <a:ext cx="1714512" cy="537430"/>
          </a:xfrm>
          <a:prstGeom prst="ellipse">
            <a:avLst/>
          </a:prstGeom>
          <a:noFill/>
          <a:ln w="22225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983808" y="271462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Σ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283208" y="2805162"/>
            <a:ext cx="3717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Runtime_power_component</a:t>
            </a:r>
            <a:endParaRPr lang="ko-KR" altLang="en-US" sz="2200" i="1" dirty="0"/>
          </a:p>
        </p:txBody>
      </p:sp>
      <p:sp>
        <p:nvSpPr>
          <p:cNvPr id="34" name="직사각형 33"/>
          <p:cNvSpPr/>
          <p:nvPr/>
        </p:nvSpPr>
        <p:spPr>
          <a:xfrm>
            <a:off x="357158" y="5286388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Divide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GPU into architectural units and 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which unit is active</a:t>
            </a:r>
          </a:p>
        </p:txBody>
      </p:sp>
      <p:grpSp>
        <p:nvGrpSpPr>
          <p:cNvPr id="3" name="그룹 24"/>
          <p:cNvGrpSpPr/>
          <p:nvPr/>
        </p:nvGrpSpPr>
        <p:grpSpPr>
          <a:xfrm>
            <a:off x="500034" y="2068481"/>
            <a:ext cx="6045659" cy="431825"/>
            <a:chOff x="500034" y="1785926"/>
            <a:chExt cx="6045659" cy="431825"/>
          </a:xfrm>
        </p:grpSpPr>
        <p:sp>
          <p:nvSpPr>
            <p:cNvPr id="26" name="직사각형 25"/>
            <p:cNvSpPr/>
            <p:nvPr/>
          </p:nvSpPr>
          <p:spPr>
            <a:xfrm>
              <a:off x="500034" y="1786864"/>
              <a:ext cx="221457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i="1" dirty="0" err="1" smtClean="0">
                  <a:latin typeface="Arial" pitchFamily="34" charset="0"/>
                  <a:cs typeface="Tahoma" pitchFamily="34" charset="0"/>
                </a:rPr>
                <a:t>GPU_Power</a:t>
              </a:r>
              <a:r>
                <a:rPr lang="en-US" sz="2200" dirty="0" smtClean="0">
                  <a:latin typeface="Arial" pitchFamily="34" charset="0"/>
                  <a:cs typeface="Tahoma" pitchFamily="34" charset="0"/>
                </a:rPr>
                <a:t> =</a:t>
              </a: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28860" y="1785926"/>
              <a:ext cx="41168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i="1" dirty="0" err="1" smtClean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" pitchFamily="34" charset="0"/>
                  <a:cs typeface="Tahoma" pitchFamily="34" charset="0"/>
                </a:rPr>
                <a:t>Runtime_power</a:t>
              </a:r>
              <a:r>
                <a:rPr lang="en-US" altLang="ko-KR" sz="2200" dirty="0" smtClean="0">
                  <a:latin typeface="Arial" pitchFamily="34" charset="0"/>
                  <a:cs typeface="Tahoma" pitchFamily="34" charset="0"/>
                </a:rPr>
                <a:t> +  </a:t>
              </a:r>
              <a:r>
                <a:rPr lang="en-US" altLang="ko-KR" sz="2200" i="1" dirty="0" err="1" smtClean="0">
                  <a:latin typeface="Arial" pitchFamily="34" charset="0"/>
                  <a:cs typeface="Tahoma" pitchFamily="34" charset="0"/>
                </a:rPr>
                <a:t>Idle_Power</a:t>
              </a:r>
              <a:endParaRPr lang="ko-KR" altLang="en-US" sz="2200" i="1" dirty="0"/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13682" y="2789447"/>
            <a:ext cx="2547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Tahoma" pitchFamily="34" charset="0"/>
              </a:rPr>
              <a:t>Runtime_power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=</a:t>
            </a:r>
            <a:endParaRPr lang="ko-KR" altLang="en-US" sz="2200" i="1" dirty="0"/>
          </a:p>
        </p:txBody>
      </p:sp>
      <p:sp>
        <p:nvSpPr>
          <p:cNvPr id="23" name="직사각형 22"/>
          <p:cNvSpPr/>
          <p:nvPr/>
        </p:nvSpPr>
        <p:spPr>
          <a:xfrm>
            <a:off x="2928926" y="3432389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Σ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70470" y="3507216"/>
            <a:ext cx="349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=</a:t>
            </a:r>
            <a:endParaRPr lang="ko-KR" altLang="en-US" sz="2200" i="1" dirty="0"/>
          </a:p>
        </p:txBody>
      </p:sp>
      <p:sp>
        <p:nvSpPr>
          <p:cNvPr id="29" name="양쪽 대괄호 28"/>
          <p:cNvSpPr/>
          <p:nvPr/>
        </p:nvSpPr>
        <p:spPr bwMode="auto">
          <a:xfrm>
            <a:off x="3371185" y="3578654"/>
            <a:ext cx="3786214" cy="357190"/>
          </a:xfrm>
          <a:prstGeom prst="bracketPair">
            <a:avLst/>
          </a:prstGeom>
          <a:noFill/>
          <a:ln w="254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357554" y="3500438"/>
            <a:ext cx="36359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AccessRate</a:t>
            </a:r>
            <a:r>
              <a:rPr lang="en-US" altLang="ko-KR" sz="2200" i="1" dirty="0" smtClean="0">
                <a:latin typeface="Arial" pitchFamily="34" charset="0"/>
                <a:cs typeface="Tahoma" pitchFamily="34" charset="0"/>
              </a:rPr>
              <a:t>   x   </a:t>
            </a:r>
            <a:r>
              <a:rPr lang="en-US" altLang="ko-KR" sz="2200" i="1" dirty="0" err="1" smtClean="0">
                <a:latin typeface="Arial" pitchFamily="34" charset="0"/>
                <a:cs typeface="Tahoma" pitchFamily="34" charset="0"/>
              </a:rPr>
              <a:t>MaxPower</a:t>
            </a:r>
            <a:endParaRPr lang="ko-KR" altLang="en-US" sz="2200" i="1" dirty="0"/>
          </a:p>
        </p:txBody>
      </p:sp>
    </p:spTree>
    <p:custDataLst>
      <p:tags r:id="rId1"/>
    </p:custDataLst>
  </p:cSld>
  <p:clrMapOvr>
    <a:masterClrMapping/>
  </p:clrMapOvr>
  <p:transition advTm="76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/>
      <p:bldP spid="21" grpId="0" animBg="1"/>
      <p:bldP spid="21" grpId="1" animBg="1"/>
      <p:bldP spid="32" grpId="0"/>
      <p:bldP spid="33" grpId="0"/>
      <p:bldP spid="34" grpId="0"/>
      <p:bldP spid="17" grpId="0"/>
      <p:bldP spid="23" grpId="0"/>
      <p:bldP spid="27" grpId="0"/>
      <p:bldP spid="29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9|4.9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8.4|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0.9|0.8|3.5|1.2|4.5|0.9|19.7|6.3|2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4.6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9|6.2|5|3|0.4|2.8|5.1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9|6.2|5|3|0.4|2.8|5.1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1|3.1|8|1.6|13|6.5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4|11.7|4|8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4|3.9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5|12.8|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|4.2|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.1|6.5|5.6|6.1|2.7|12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1.3|1.1|9.1|14.8|9.6|8.1|5.8|6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7.5|22.6|5.6|5.4|6.1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0.1|6.3|16.4|5.1|5|6.1|5.1|3.8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7|6.6|2.8|12.9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5|7.4|23.1|4.4|9.4|5.2"/>
</p:tagLst>
</file>

<file path=ppt/theme/theme1.xml><?xml version="1.0" encoding="utf-8"?>
<a:theme xmlns:a="http://schemas.openxmlformats.org/drawingml/2006/main" name="2008-comparch">
  <a:themeElements>
    <a:clrScheme name="comparch">
      <a:dk1>
        <a:srgbClr val="000000"/>
      </a:dk1>
      <a:lt1>
        <a:srgbClr val="FFFFFF"/>
      </a:lt1>
      <a:dk2>
        <a:srgbClr val="002A54"/>
      </a:dk2>
      <a:lt2>
        <a:srgbClr val="BC9B6A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T-Co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-C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-C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-C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-C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-C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-C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-C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2008-comparch</Template>
  <TotalTime>13334</TotalTime>
  <Words>1452</Words>
  <Application>Microsoft Office PowerPoint</Application>
  <PresentationFormat>화면 슬라이드 쇼(4:3)</PresentationFormat>
  <Paragraphs>510</Paragraphs>
  <Slides>31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2008-comparch</vt:lpstr>
      <vt:lpstr>슬라이드 1</vt:lpstr>
      <vt:lpstr>Outline</vt:lpstr>
      <vt:lpstr>Motivation</vt:lpstr>
      <vt:lpstr>Motivation</vt:lpstr>
      <vt:lpstr>IPP System</vt:lpstr>
      <vt:lpstr>Performance, Power, Perf / Power</vt:lpstr>
      <vt:lpstr>Outline</vt:lpstr>
      <vt:lpstr>IPP System Modules</vt:lpstr>
      <vt:lpstr>Power Prediction Module</vt:lpstr>
      <vt:lpstr>GPU Architectural Units</vt:lpstr>
      <vt:lpstr>Access Rate</vt:lpstr>
      <vt:lpstr>Max Power Parameters (I)</vt:lpstr>
      <vt:lpstr>Max Power Parameters (II)</vt:lpstr>
      <vt:lpstr>Runtime Power</vt:lpstr>
      <vt:lpstr>Power vs. Number of Active SMs</vt:lpstr>
      <vt:lpstr>Temperature Effects</vt:lpstr>
      <vt:lpstr>IPP System Modules</vt:lpstr>
      <vt:lpstr>Performance Metrics</vt:lpstr>
      <vt:lpstr>Performance Predictions</vt:lpstr>
      <vt:lpstr>IPP System Modules</vt:lpstr>
      <vt:lpstr>IPP System</vt:lpstr>
      <vt:lpstr>IPP System</vt:lpstr>
      <vt:lpstr>IPP System</vt:lpstr>
      <vt:lpstr>Outline</vt:lpstr>
      <vt:lpstr>Benchmarks</vt:lpstr>
      <vt:lpstr>Power Decomposition</vt:lpstr>
      <vt:lpstr>Performance Per Watt</vt:lpstr>
      <vt:lpstr>Energy Savings </vt:lpstr>
      <vt:lpstr>Outline</vt:lpstr>
      <vt:lpstr>Conclusions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Sunpyo</dc:creator>
  <cp:lastModifiedBy>Sunpyo</cp:lastModifiedBy>
  <cp:revision>6424</cp:revision>
  <dcterms:created xsi:type="dcterms:W3CDTF">2009-06-01T02:12:10Z</dcterms:created>
  <dcterms:modified xsi:type="dcterms:W3CDTF">2010-06-24T11:08:07Z</dcterms:modified>
</cp:coreProperties>
</file>