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0" r:id="rId1"/>
  </p:sldMasterIdLst>
  <p:notesMasterIdLst>
    <p:notesMasterId r:id="rId29"/>
  </p:notesMasterIdLst>
  <p:handoutMasterIdLst>
    <p:handoutMasterId r:id="rId30"/>
  </p:handoutMasterIdLst>
  <p:sldIdLst>
    <p:sldId id="300" r:id="rId2"/>
    <p:sldId id="477" r:id="rId3"/>
    <p:sldId id="424" r:id="rId4"/>
    <p:sldId id="311" r:id="rId5"/>
    <p:sldId id="305" r:id="rId6"/>
    <p:sldId id="457" r:id="rId7"/>
    <p:sldId id="444" r:id="rId8"/>
    <p:sldId id="445" r:id="rId9"/>
    <p:sldId id="488" r:id="rId10"/>
    <p:sldId id="438" r:id="rId11"/>
    <p:sldId id="320" r:id="rId12"/>
    <p:sldId id="322" r:id="rId13"/>
    <p:sldId id="446" r:id="rId14"/>
    <p:sldId id="458" r:id="rId15"/>
    <p:sldId id="480" r:id="rId16"/>
    <p:sldId id="325" r:id="rId17"/>
    <p:sldId id="326" r:id="rId18"/>
    <p:sldId id="373" r:id="rId19"/>
    <p:sldId id="463" r:id="rId20"/>
    <p:sldId id="332" r:id="rId21"/>
    <p:sldId id="486" r:id="rId22"/>
    <p:sldId id="425" r:id="rId23"/>
    <p:sldId id="303" r:id="rId24"/>
    <p:sldId id="476" r:id="rId25"/>
    <p:sldId id="433" r:id="rId26"/>
    <p:sldId id="467" r:id="rId27"/>
    <p:sldId id="365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esh" initials="b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101"/>
    <a:srgbClr val="FFFFFF"/>
    <a:srgbClr val="F2F5EF"/>
    <a:srgbClr val="12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4" autoAdjust="0"/>
    <p:restoredTop sz="80000" autoAdjust="0"/>
  </p:normalViewPr>
  <p:slideViewPr>
    <p:cSldViewPr>
      <p:cViewPr>
        <p:scale>
          <a:sx n="95" d="100"/>
          <a:sy n="95" d="100"/>
        </p:scale>
        <p:origin x="-133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354" y="72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motiv!$P$42</c:f>
              <c:strCache>
                <c:ptCount val="1"/>
                <c:pt idx="0">
                  <c:v>Unused Register Space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motiv!$O$43:$O$51</c:f>
              <c:strCache>
                <c:ptCount val="9"/>
                <c:pt idx="0">
                  <c:v>H-BFS</c:v>
                </c:pt>
                <c:pt idx="1">
                  <c:v>H-SSSP</c:v>
                </c:pt>
                <c:pt idx="2">
                  <c:v>H-MST</c:v>
                </c:pt>
                <c:pt idx="3">
                  <c:v>LS-BFS</c:v>
                </c:pt>
                <c:pt idx="4">
                  <c:v>LS-SSSP</c:v>
                </c:pt>
                <c:pt idx="5">
                  <c:v>LS-MST</c:v>
                </c:pt>
                <c:pt idx="6">
                  <c:v>STCON</c:v>
                </c:pt>
                <c:pt idx="7">
                  <c:v>CLR</c:v>
                </c:pt>
                <c:pt idx="8">
                  <c:v>MIS</c:v>
                </c:pt>
              </c:strCache>
            </c:strRef>
          </c:cat>
          <c:val>
            <c:numRef>
              <c:f>motiv!$P$43:$P$51</c:f>
              <c:numCache>
                <c:formatCode>0.00</c:formatCode>
                <c:ptCount val="9"/>
                <c:pt idx="0">
                  <c:v>0.296875</c:v>
                </c:pt>
                <c:pt idx="1">
                  <c:v>0.203125</c:v>
                </c:pt>
                <c:pt idx="2">
                  <c:v>0.34375</c:v>
                </c:pt>
                <c:pt idx="3">
                  <c:v>0.40625</c:v>
                </c:pt>
                <c:pt idx="4">
                  <c:v>0.3125</c:v>
                </c:pt>
                <c:pt idx="5">
                  <c:v>0.59375</c:v>
                </c:pt>
                <c:pt idx="6">
                  <c:v>0.28125</c:v>
                </c:pt>
                <c:pt idx="7">
                  <c:v>0.4375</c:v>
                </c:pt>
                <c:pt idx="8">
                  <c:v>0.4375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82912"/>
        <c:axId val="51384704"/>
      </c:barChart>
      <c:catAx>
        <c:axId val="513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84704"/>
        <c:crosses val="autoZero"/>
        <c:auto val="1"/>
        <c:lblAlgn val="ctr"/>
        <c:lblOffset val="100"/>
        <c:noMultiLvlLbl val="0"/>
      </c:catAx>
      <c:valAx>
        <c:axId val="5138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Fraction</a:t>
                </a:r>
                <a:r>
                  <a:rPr lang="en-US" baseline="0"/>
                  <a:t> of unused register space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'wipc_graph with_new_results_use'!$C$3</c:f>
              <c:strCache>
                <c:ptCount val="1"/>
                <c:pt idx="0">
                  <c:v>Stride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'wipc_graph with_new_results_use'!$D$1:$M$2</c:f>
              <c:multiLvlStrCache>
                <c:ptCount val="10"/>
                <c:lvl>
                  <c:pt idx="0">
                    <c:v>H-BFS</c:v>
                  </c:pt>
                  <c:pt idx="1">
                    <c:v>LS-MST</c:v>
                  </c:pt>
                  <c:pt idx="2">
                    <c:v>CLR</c:v>
                  </c:pt>
                  <c:pt idx="3">
                    <c:v>MIS</c:v>
                  </c:pt>
                  <c:pt idx="4">
                    <c:v>H-MST</c:v>
                  </c:pt>
                  <c:pt idx="5">
                    <c:v>ST-CON</c:v>
                  </c:pt>
                  <c:pt idx="6">
                    <c:v>H-SSSP</c:v>
                  </c:pt>
                  <c:pt idx="7">
                    <c:v>LS-BFS</c:v>
                  </c:pt>
                  <c:pt idx="8">
                    <c:v>LS-SSSP</c:v>
                  </c:pt>
                  <c:pt idx="9">
                    <c:v>All Kernels</c:v>
                  </c:pt>
                </c:lvl>
                <c:lvl>
                  <c:pt idx="0">
                    <c:v>Harmonic Mean across multiple invocations for different inputs</c:v>
                  </c:pt>
                  <c:pt idx="9">
                    <c:v>HMean</c:v>
                  </c:pt>
                </c:lvl>
              </c:multiLvlStrCache>
            </c:multiLvlStrRef>
          </c:cat>
          <c:val>
            <c:numRef>
              <c:f>'wipc_graph with_new_results_use'!$D$3:$M$3</c:f>
              <c:numCache>
                <c:formatCode>0.00</c:formatCode>
                <c:ptCount val="10"/>
                <c:pt idx="0">
                  <c:v>0.99986099903043812</c:v>
                </c:pt>
                <c:pt idx="1">
                  <c:v>1</c:v>
                </c:pt>
                <c:pt idx="2">
                  <c:v>0.99921455600593567</c:v>
                </c:pt>
                <c:pt idx="3">
                  <c:v>1.0006828494431539</c:v>
                </c:pt>
                <c:pt idx="4">
                  <c:v>1</c:v>
                </c:pt>
                <c:pt idx="5">
                  <c:v>1.0081957522410492</c:v>
                </c:pt>
                <c:pt idx="6">
                  <c:v>0.99978741322604381</c:v>
                </c:pt>
                <c:pt idx="7">
                  <c:v>0.99726690613774771</c:v>
                </c:pt>
                <c:pt idx="8">
                  <c:v>0.99815832251214764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'wipc_graph with_new_results_use'!$C$4</c:f>
              <c:strCache>
                <c:ptCount val="1"/>
                <c:pt idx="0">
                  <c:v>Stream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'wipc_graph with_new_results_use'!$D$1:$M$2</c:f>
              <c:multiLvlStrCache>
                <c:ptCount val="10"/>
                <c:lvl>
                  <c:pt idx="0">
                    <c:v>H-BFS</c:v>
                  </c:pt>
                  <c:pt idx="1">
                    <c:v>LS-MST</c:v>
                  </c:pt>
                  <c:pt idx="2">
                    <c:v>CLR</c:v>
                  </c:pt>
                  <c:pt idx="3">
                    <c:v>MIS</c:v>
                  </c:pt>
                  <c:pt idx="4">
                    <c:v>H-MST</c:v>
                  </c:pt>
                  <c:pt idx="5">
                    <c:v>ST-CON</c:v>
                  </c:pt>
                  <c:pt idx="6">
                    <c:v>H-SSSP</c:v>
                  </c:pt>
                  <c:pt idx="7">
                    <c:v>LS-BFS</c:v>
                  </c:pt>
                  <c:pt idx="8">
                    <c:v>LS-SSSP</c:v>
                  </c:pt>
                  <c:pt idx="9">
                    <c:v>All Kernels</c:v>
                  </c:pt>
                </c:lvl>
                <c:lvl>
                  <c:pt idx="0">
                    <c:v>Harmonic Mean across multiple invocations for different inputs</c:v>
                  </c:pt>
                  <c:pt idx="9">
                    <c:v>HMean</c:v>
                  </c:pt>
                </c:lvl>
              </c:multiLvlStrCache>
            </c:multiLvlStrRef>
          </c:cat>
          <c:val>
            <c:numRef>
              <c:f>'wipc_graph with_new_results_use'!$D$4:$M$4</c:f>
              <c:numCache>
                <c:formatCode>0.00</c:formatCode>
                <c:ptCount val="10"/>
                <c:pt idx="0">
                  <c:v>0.95016213281047568</c:v>
                </c:pt>
                <c:pt idx="1">
                  <c:v>0.99123495105896808</c:v>
                </c:pt>
                <c:pt idx="2">
                  <c:v>0.96303855787162762</c:v>
                </c:pt>
                <c:pt idx="3">
                  <c:v>0.94920606362750937</c:v>
                </c:pt>
                <c:pt idx="4">
                  <c:v>1</c:v>
                </c:pt>
                <c:pt idx="5">
                  <c:v>0.99468343327293163</c:v>
                </c:pt>
                <c:pt idx="6">
                  <c:v>0.98659798354208017</c:v>
                </c:pt>
                <c:pt idx="7">
                  <c:v>0.98629789378524868</c:v>
                </c:pt>
                <c:pt idx="8">
                  <c:v>0.98695034460448883</c:v>
                </c:pt>
                <c:pt idx="9">
                  <c:v>0.97</c:v>
                </c:pt>
              </c:numCache>
            </c:numRef>
          </c:val>
        </c:ser>
        <c:ser>
          <c:idx val="2"/>
          <c:order val="2"/>
          <c:tx>
            <c:strRef>
              <c:f>'wipc_graph with_new_results_use'!$C$5</c:f>
              <c:strCache>
                <c:ptCount val="1"/>
                <c:pt idx="0">
                  <c:v>GHB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'wipc_graph with_new_results_use'!$D$1:$M$2</c:f>
              <c:multiLvlStrCache>
                <c:ptCount val="10"/>
                <c:lvl>
                  <c:pt idx="0">
                    <c:v>H-BFS</c:v>
                  </c:pt>
                  <c:pt idx="1">
                    <c:v>LS-MST</c:v>
                  </c:pt>
                  <c:pt idx="2">
                    <c:v>CLR</c:v>
                  </c:pt>
                  <c:pt idx="3">
                    <c:v>MIS</c:v>
                  </c:pt>
                  <c:pt idx="4">
                    <c:v>H-MST</c:v>
                  </c:pt>
                  <c:pt idx="5">
                    <c:v>ST-CON</c:v>
                  </c:pt>
                  <c:pt idx="6">
                    <c:v>H-SSSP</c:v>
                  </c:pt>
                  <c:pt idx="7">
                    <c:v>LS-BFS</c:v>
                  </c:pt>
                  <c:pt idx="8">
                    <c:v>LS-SSSP</c:v>
                  </c:pt>
                  <c:pt idx="9">
                    <c:v>All Kernels</c:v>
                  </c:pt>
                </c:lvl>
                <c:lvl>
                  <c:pt idx="0">
                    <c:v>Harmonic Mean across multiple invocations for different inputs</c:v>
                  </c:pt>
                  <c:pt idx="9">
                    <c:v>HMean</c:v>
                  </c:pt>
                </c:lvl>
              </c:multiLvlStrCache>
            </c:multiLvlStrRef>
          </c:cat>
          <c:val>
            <c:numRef>
              <c:f>'wipc_graph with_new_results_use'!$D$5:$M$5</c:f>
              <c:numCache>
                <c:formatCode>0.00</c:formatCode>
                <c:ptCount val="10"/>
                <c:pt idx="0">
                  <c:v>1.001942024659529</c:v>
                </c:pt>
                <c:pt idx="1">
                  <c:v>0.99123495105896808</c:v>
                </c:pt>
                <c:pt idx="2">
                  <c:v>0.99573703669931279</c:v>
                </c:pt>
                <c:pt idx="3">
                  <c:v>0.99765982972424527</c:v>
                </c:pt>
                <c:pt idx="4">
                  <c:v>1</c:v>
                </c:pt>
                <c:pt idx="5">
                  <c:v>1.0238661313923363</c:v>
                </c:pt>
                <c:pt idx="6">
                  <c:v>1.0065388073800958</c:v>
                </c:pt>
                <c:pt idx="7">
                  <c:v>1.0011976047904192</c:v>
                </c:pt>
                <c:pt idx="8">
                  <c:v>1.000923909803384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'wipc_graph with_new_results_use'!$C$7</c:f>
              <c:strCache>
                <c:ptCount val="1"/>
                <c:pt idx="0">
                  <c:v>SRAP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'wipc_graph with_new_results_use'!$D$1:$M$2</c:f>
              <c:multiLvlStrCache>
                <c:ptCount val="10"/>
                <c:lvl>
                  <c:pt idx="0">
                    <c:v>H-BFS</c:v>
                  </c:pt>
                  <c:pt idx="1">
                    <c:v>LS-MST</c:v>
                  </c:pt>
                  <c:pt idx="2">
                    <c:v>CLR</c:v>
                  </c:pt>
                  <c:pt idx="3">
                    <c:v>MIS</c:v>
                  </c:pt>
                  <c:pt idx="4">
                    <c:v>H-MST</c:v>
                  </c:pt>
                  <c:pt idx="5">
                    <c:v>ST-CON</c:v>
                  </c:pt>
                  <c:pt idx="6">
                    <c:v>H-SSSP</c:v>
                  </c:pt>
                  <c:pt idx="7">
                    <c:v>LS-BFS</c:v>
                  </c:pt>
                  <c:pt idx="8">
                    <c:v>LS-SSSP</c:v>
                  </c:pt>
                  <c:pt idx="9">
                    <c:v>All Kernels</c:v>
                  </c:pt>
                </c:lvl>
                <c:lvl>
                  <c:pt idx="0">
                    <c:v>Harmonic Mean across multiple invocations for different inputs</c:v>
                  </c:pt>
                  <c:pt idx="9">
                    <c:v>HMean</c:v>
                  </c:pt>
                </c:lvl>
              </c:multiLvlStrCache>
            </c:multiLvlStrRef>
          </c:cat>
          <c:val>
            <c:numRef>
              <c:f>'wipc_graph with_new_results_use'!$D$7:$M$7</c:f>
              <c:numCache>
                <c:formatCode>0.00</c:formatCode>
                <c:ptCount val="10"/>
                <c:pt idx="0">
                  <c:v>1.1170618482411356</c:v>
                </c:pt>
                <c:pt idx="1">
                  <c:v>1.2018648278942519</c:v>
                </c:pt>
                <c:pt idx="2">
                  <c:v>1.1638741986694698</c:v>
                </c:pt>
                <c:pt idx="3">
                  <c:v>1.1197261365595581</c:v>
                </c:pt>
                <c:pt idx="4">
                  <c:v>1.0248447204968945</c:v>
                </c:pt>
                <c:pt idx="5">
                  <c:v>1.0389492614100351</c:v>
                </c:pt>
                <c:pt idx="6">
                  <c:v>1.0070512469307715</c:v>
                </c:pt>
                <c:pt idx="7">
                  <c:v>1.0356900906969233</c:v>
                </c:pt>
                <c:pt idx="8">
                  <c:v>1.0276149529085989</c:v>
                </c:pt>
                <c:pt idx="9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337600"/>
        <c:axId val="67339392"/>
        <c:extLst/>
      </c:barChart>
      <c:catAx>
        <c:axId val="6733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39392"/>
        <c:crosses val="autoZero"/>
        <c:auto val="1"/>
        <c:lblAlgn val="ctr"/>
        <c:lblOffset val="100"/>
        <c:noMultiLvlLbl val="0"/>
      </c:catAx>
      <c:valAx>
        <c:axId val="67339392"/>
        <c:scaling>
          <c:orientation val="minMax"/>
          <c:max val="1.25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IPC relative to baseline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376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344530073920968"/>
          <c:y val="0.2618487544724426"/>
          <c:w val="0.10044662462259694"/>
          <c:h val="0.3803945500568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'swp_wipc for_talk'!$C$18</c:f>
              <c:strCache>
                <c:ptCount val="1"/>
                <c:pt idx="0">
                  <c:v>SRAP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'swp_wipc for_talk'!$D$16:$M$17</c:f>
              <c:multiLvlStrCache>
                <c:ptCount val="10"/>
                <c:lvl>
                  <c:pt idx="0">
                    <c:v>Step 5</c:v>
                  </c:pt>
                  <c:pt idx="1">
                    <c:v>Step 6</c:v>
                  </c:pt>
                  <c:pt idx="2">
                    <c:v>Step 7</c:v>
                  </c:pt>
                  <c:pt idx="3">
                    <c:v>Step 8</c:v>
                  </c:pt>
                  <c:pt idx="4">
                    <c:v>Step 9</c:v>
                  </c:pt>
                  <c:pt idx="5">
                    <c:v>Step 10</c:v>
                  </c:pt>
                  <c:pt idx="6">
                    <c:v>Step 11</c:v>
                  </c:pt>
                  <c:pt idx="7">
                    <c:v>Step 12</c:v>
                  </c:pt>
                  <c:pt idx="8">
                    <c:v>Step 13</c:v>
                  </c:pt>
                  <c:pt idx="9">
                    <c:v>HMean</c:v>
                  </c:pt>
                </c:lvl>
                <c:lvl>
                  <c:pt idx="0">
                    <c:v>Invocations w/ R4-2e20 input</c:v>
                  </c:pt>
                </c:lvl>
              </c:multiLvlStrCache>
            </c:multiLvlStrRef>
          </c:cat>
          <c:val>
            <c:numRef>
              <c:f>'swp_wipc for_talk'!$D$18:$M$18</c:f>
              <c:numCache>
                <c:formatCode>0.00</c:formatCode>
                <c:ptCount val="10"/>
                <c:pt idx="0">
                  <c:v>1.0867768595041321</c:v>
                </c:pt>
                <c:pt idx="1">
                  <c:v>1.111764705882353</c:v>
                </c:pt>
                <c:pt idx="2">
                  <c:v>1.1404494382022481</c:v>
                </c:pt>
                <c:pt idx="3">
                  <c:v>1.0483870967741931</c:v>
                </c:pt>
                <c:pt idx="4">
                  <c:v>1.017857142857143</c:v>
                </c:pt>
                <c:pt idx="5">
                  <c:v>1.036585365853659</c:v>
                </c:pt>
                <c:pt idx="6">
                  <c:v>1.0661764705882351</c:v>
                </c:pt>
                <c:pt idx="7">
                  <c:v>1.1677852348993289</c:v>
                </c:pt>
                <c:pt idx="8">
                  <c:v>1.1176470588235301</c:v>
                </c:pt>
                <c:pt idx="9">
                  <c:v>1.0861080754150589</c:v>
                </c:pt>
              </c:numCache>
            </c:numRef>
          </c:val>
        </c:ser>
        <c:ser>
          <c:idx val="1"/>
          <c:order val="1"/>
          <c:tx>
            <c:strRef>
              <c:f>'swp_wipc for_talk'!$C$19</c:f>
              <c:strCache>
                <c:ptCount val="1"/>
                <c:pt idx="0">
                  <c:v>Caching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'swp_wipc for_talk'!$D$16:$M$17</c:f>
              <c:multiLvlStrCache>
                <c:ptCount val="10"/>
                <c:lvl>
                  <c:pt idx="0">
                    <c:v>Step 5</c:v>
                  </c:pt>
                  <c:pt idx="1">
                    <c:v>Step 6</c:v>
                  </c:pt>
                  <c:pt idx="2">
                    <c:v>Step 7</c:v>
                  </c:pt>
                  <c:pt idx="3">
                    <c:v>Step 8</c:v>
                  </c:pt>
                  <c:pt idx="4">
                    <c:v>Step 9</c:v>
                  </c:pt>
                  <c:pt idx="5">
                    <c:v>Step 10</c:v>
                  </c:pt>
                  <c:pt idx="6">
                    <c:v>Step 11</c:v>
                  </c:pt>
                  <c:pt idx="7">
                    <c:v>Step 12</c:v>
                  </c:pt>
                  <c:pt idx="8">
                    <c:v>Step 13</c:v>
                  </c:pt>
                  <c:pt idx="9">
                    <c:v>HMean</c:v>
                  </c:pt>
                </c:lvl>
                <c:lvl>
                  <c:pt idx="0">
                    <c:v>Invocations w/ R4-2e20 input</c:v>
                  </c:pt>
                </c:lvl>
              </c:multiLvlStrCache>
            </c:multiLvlStrRef>
          </c:cat>
          <c:val>
            <c:numRef>
              <c:f>'swp_wipc for_talk'!$D$19:$M$19</c:f>
              <c:numCache>
                <c:formatCode>0.00</c:formatCode>
                <c:ptCount val="10"/>
                <c:pt idx="0">
                  <c:v>1.0909090909090911</c:v>
                </c:pt>
                <c:pt idx="1">
                  <c:v>1.1000000000000001</c:v>
                </c:pt>
                <c:pt idx="2">
                  <c:v>1.1404494382022481</c:v>
                </c:pt>
                <c:pt idx="3">
                  <c:v>1.0483870967741931</c:v>
                </c:pt>
                <c:pt idx="4">
                  <c:v>0.96428571428571397</c:v>
                </c:pt>
                <c:pt idx="5">
                  <c:v>0.89024390243902396</c:v>
                </c:pt>
                <c:pt idx="6">
                  <c:v>0.95588235294117596</c:v>
                </c:pt>
                <c:pt idx="7">
                  <c:v>1.171140939597316</c:v>
                </c:pt>
                <c:pt idx="8">
                  <c:v>1.1302521008403359</c:v>
                </c:pt>
                <c:pt idx="9">
                  <c:v>1.046322300288282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60448"/>
        <c:axId val="77566336"/>
      </c:barChart>
      <c:catAx>
        <c:axId val="775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6336"/>
        <c:crosses val="autoZero"/>
        <c:auto val="1"/>
        <c:lblAlgn val="ctr"/>
        <c:lblOffset val="100"/>
        <c:noMultiLvlLbl val="0"/>
      </c:catAx>
      <c:valAx>
        <c:axId val="77566336"/>
        <c:scaling>
          <c:orientation val="minMax"/>
          <c:min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Improvement in IPC over baseline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/>
          <a:lstStyle>
            <a:lvl1pPr algn="r">
              <a:defRPr sz="1300"/>
            </a:lvl1pPr>
          </a:lstStyle>
          <a:p>
            <a:fld id="{FFC840BD-58CE-40BF-ACEC-34331A582330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 anchor="b"/>
          <a:lstStyle>
            <a:lvl1pPr algn="r">
              <a:defRPr sz="1300"/>
            </a:lvl1pPr>
          </a:lstStyle>
          <a:p>
            <a:fld id="{A6C98119-44FC-4478-8FBA-1D14B2AC5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/>
          <a:lstStyle>
            <a:lvl1pPr algn="r">
              <a:defRPr sz="1300"/>
            </a:lvl1pPr>
          </a:lstStyle>
          <a:p>
            <a:fld id="{04A138BE-3896-4F6D-AC35-F03A92EB3D7A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7" tIns="49523" rIns="99047" bIns="495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47" tIns="49523" rIns="99047" bIns="495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7" tIns="49523" rIns="99047" bIns="49523" rtlCol="0" anchor="b"/>
          <a:lstStyle>
            <a:lvl1pPr algn="r">
              <a:defRPr sz="1300"/>
            </a:lvl1pPr>
          </a:lstStyle>
          <a:p>
            <a:fld id="{9D96A9C6-398A-41B0-A035-E2E5480B3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4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48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7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6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7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8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8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7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A9C6-398A-41B0-A035-E2E5480B3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2362200"/>
            <a:ext cx="7696200" cy="1371600"/>
          </a:xfrm>
          <a:solidFill>
            <a:srgbClr val="F2F5EF">
              <a:alpha val="87843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 anchorCtr="0">
            <a:normAutofit/>
          </a:bodyPr>
          <a:lstStyle>
            <a:lvl1pPr algn="ctr">
              <a:defRPr sz="4600" b="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172200" y="3886200"/>
            <a:ext cx="2895600" cy="16764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0" spc="-150">
                <a:solidFill>
                  <a:schemeClr val="tx2"/>
                </a:solidFill>
                <a:latin typeface="+mn-lt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471BDE-97A3-42A7-BF93-473CE8EA706D}" type="datetime3">
              <a:rPr lang="en-US" smtClean="0"/>
              <a:t>30 July 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1D07-54AE-43F7-B591-B189428E1444}" type="datetime3">
              <a:rPr lang="en-US" smtClean="0"/>
              <a:t>30 July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AB3B-15CA-4A34-8748-BF79424C99F2}" type="datetime3">
              <a:rPr lang="en-US" smtClean="0"/>
              <a:t>30 July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0">
                <a:solidFill>
                  <a:srgbClr val="122E34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1897" y="6356618"/>
            <a:ext cx="1909156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897" y="6356350"/>
            <a:ext cx="2162703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8848" y="777240"/>
            <a:ext cx="682752" cy="365760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r"/>
            <a:fld id="{E3675E7C-E001-4C09-8E84-733255A177E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94238" y="1371600"/>
            <a:ext cx="8359192" cy="4785360"/>
          </a:xfrm>
        </p:spPr>
        <p:txBody>
          <a:bodyPr>
            <a:normAutofit/>
          </a:bodyPr>
          <a:lstStyle>
            <a:lvl1pPr marL="182880" indent="-182880">
              <a:buClr>
                <a:schemeClr val="accent2"/>
              </a:buClr>
              <a:buSzPct val="70000"/>
              <a:buFont typeface="Symbol" panose="05050102010706020507" pitchFamily="18" charset="2"/>
              <a:buChar char=""/>
              <a:defRPr sz="2400"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7200" y="62484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91000" y="6356350"/>
            <a:ext cx="16764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 anchor="ctr" anchorCtr="0">
            <a:normAutofit/>
          </a:bodyPr>
          <a:lstStyle>
            <a:lvl1pPr algn="l">
              <a:buNone/>
              <a:defRPr sz="4400" b="0" cap="none" baseline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23622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34290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51897" y="6356350"/>
            <a:ext cx="1909156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12A7F3-F69D-4DA4-AD2D-CC6AE32A3C36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897" y="6356350"/>
            <a:ext cx="2162703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3"/>
          </p:nvPr>
        </p:nvSpPr>
        <p:spPr>
          <a:xfrm>
            <a:off x="4191000" y="6356350"/>
            <a:ext cx="16764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>
            <a:lvl1pPr>
              <a:defRPr sz="4200" b="0">
                <a:solidFill>
                  <a:srgbClr val="122E34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1430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294238" y="1371600"/>
            <a:ext cx="4201562" cy="4785360"/>
          </a:xfrm>
        </p:spPr>
        <p:txBody>
          <a:bodyPr>
            <a:normAutofit/>
          </a:bodyPr>
          <a:lstStyle>
            <a:lvl1pPr marL="182880" indent="-182880">
              <a:buClr>
                <a:schemeClr val="bg1"/>
              </a:buClr>
              <a:buSzPct val="30000"/>
              <a:defRPr sz="2400"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3"/>
          </p:nvPr>
        </p:nvSpPr>
        <p:spPr>
          <a:xfrm>
            <a:off x="4589218" y="1371600"/>
            <a:ext cx="4201562" cy="4785360"/>
          </a:xfrm>
        </p:spPr>
        <p:txBody>
          <a:bodyPr>
            <a:normAutofit/>
          </a:bodyPr>
          <a:lstStyle>
            <a:lvl1pPr marL="182880" indent="-182880">
              <a:buClr>
                <a:schemeClr val="bg1"/>
              </a:buClr>
              <a:buSzPct val="30000"/>
              <a:defRPr sz="2400">
                <a:latin typeface="+mn-lt"/>
                <a:ea typeface="Verdana" pitchFamily="34" charset="0"/>
                <a:cs typeface="Verdana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000">
                <a:solidFill>
                  <a:schemeClr val="accent6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+mn-lt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+mn-lt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+mn-lt"/>
                <a:ea typeface="Verdana" pitchFamily="34" charset="0"/>
                <a:cs typeface="Verdan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51897" y="6356350"/>
            <a:ext cx="1909156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949827-AAAA-4346-AAC4-634681C44807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6897" y="6356350"/>
            <a:ext cx="3505200" cy="365760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7200" y="6248400"/>
            <a:ext cx="8321040" cy="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777240"/>
            <a:ext cx="682752" cy="365760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r"/>
            <a:fld id="{E3675E7C-E001-4C09-8E84-733255A177E9}" type="slidenum">
              <a:rPr lang="en-US" smtClean="0"/>
              <a:pPr algn="r"/>
              <a:t>‹#›</a:t>
            </a:fld>
            <a:r>
              <a:rPr lang="en-US" dirty="0" smtClean="0"/>
              <a:t>/54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191000" y="6356350"/>
            <a:ext cx="16764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CAE3-7B93-4FA5-B728-4B643C42D843}" type="datetime3">
              <a:rPr lang="en-US" smtClean="0"/>
              <a:t>30 July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B469-479D-44E7-A08A-D2D89BB50F46}" type="datetime3">
              <a:rPr lang="en-US" smtClean="0"/>
              <a:t>30 July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ADD2-DFF4-4485-96EA-A0B741E41A16}" type="datetime3">
              <a:rPr lang="en-US" smtClean="0"/>
              <a:t>30 July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BF1C-A1D2-4CA8-B77D-BDD8BA3F452A}" type="datetime3">
              <a:rPr lang="en-US" smtClean="0"/>
              <a:t>30 July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3D90-C881-40DF-AB04-09E9A4F00FDA}" type="datetime3">
              <a:rPr lang="en-US" smtClean="0"/>
              <a:t>30 July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0BB294-066D-45F1-B71F-610467493886}" type="datetime3">
              <a:rPr lang="en-US" smtClean="0"/>
              <a:t>30 July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675E7C-E001-4C09-8E84-733255A177E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49576" y="2057400"/>
            <a:ext cx="7924800" cy="1295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Spare Register Aware Prefetching for 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Graph Algorithms on GPUs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01501" y="3617893"/>
            <a:ext cx="4237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err="1" smtClean="0">
                <a:solidFill>
                  <a:srgbClr val="000090"/>
                </a:solidFill>
              </a:rPr>
              <a:t>Nagesh</a:t>
            </a:r>
            <a:r>
              <a:rPr lang="en-US" sz="2800" b="1" dirty="0" smtClean="0">
                <a:solidFill>
                  <a:srgbClr val="000090"/>
                </a:solidFill>
              </a:rPr>
              <a:t> B </a:t>
            </a:r>
            <a:r>
              <a:rPr lang="en-US" sz="2800" b="1" dirty="0" err="1" smtClean="0">
                <a:solidFill>
                  <a:srgbClr val="000090"/>
                </a:solidFill>
              </a:rPr>
              <a:t>Lakshminarayana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pPr algn="r"/>
            <a:r>
              <a:rPr lang="en-US" sz="2800" dirty="0" err="1" smtClean="0"/>
              <a:t>Hyesoon</a:t>
            </a:r>
            <a:r>
              <a:rPr lang="en-US" sz="2800" dirty="0" smtClean="0"/>
              <a:t> Kim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72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1524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Solution: Prefetching for Graph Algorithms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510-82CA-4DBC-A6E5-8A67AA3370F3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sz="2800" dirty="0" err="1" smtClean="0"/>
              <a:t>Prefetch</a:t>
            </a:r>
            <a:r>
              <a:rPr lang="en-US" sz="2800" dirty="0" smtClean="0"/>
              <a:t> a </a:t>
            </a:r>
            <a:r>
              <a:rPr lang="en-US" sz="2800" b="1" dirty="0" smtClean="0">
                <a:solidFill>
                  <a:srgbClr val="FF0000"/>
                </a:solidFill>
              </a:rPr>
              <a:t>data-dependent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memory access pattern </a:t>
            </a:r>
            <a:r>
              <a:rPr lang="en-US" sz="2800" b="1" dirty="0" smtClean="0">
                <a:solidFill>
                  <a:srgbClr val="008000"/>
                </a:solidFill>
              </a:rPr>
              <a:t>found commonly </a:t>
            </a:r>
            <a:r>
              <a:rPr lang="en-US" sz="2800" dirty="0" smtClean="0"/>
              <a:t>in graph algorithms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r>
              <a:rPr lang="en-US" sz="2800" dirty="0" smtClean="0"/>
              <a:t>Use </a:t>
            </a:r>
            <a:r>
              <a:rPr lang="en-US" sz="2800" b="1" dirty="0" smtClean="0">
                <a:solidFill>
                  <a:srgbClr val="FF0000"/>
                </a:solidFill>
              </a:rPr>
              <a:t>spare registers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to make </a:t>
            </a:r>
            <a:r>
              <a:rPr lang="en-US" sz="2800" dirty="0" err="1" smtClean="0"/>
              <a:t>prefetches</a:t>
            </a:r>
            <a:r>
              <a:rPr lang="en-US" sz="2800" dirty="0" smtClean="0"/>
              <a:t> more </a:t>
            </a:r>
            <a:r>
              <a:rPr lang="en-US" sz="2800" b="1" dirty="0" smtClean="0">
                <a:solidFill>
                  <a:srgbClr val="008000"/>
                </a:solidFill>
              </a:rPr>
              <a:t>effective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21233" y="5872148"/>
            <a:ext cx="397026" cy="25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10293" y="4273988"/>
            <a:ext cx="1418907" cy="1606701"/>
            <a:chOff x="6135078" y="2514600"/>
            <a:chExt cx="1484922" cy="2285252"/>
          </a:xfrm>
        </p:grpSpPr>
        <p:sp>
          <p:nvSpPr>
            <p:cNvPr id="12" name="Rectangle 11"/>
            <p:cNvSpPr/>
            <p:nvPr/>
          </p:nvSpPr>
          <p:spPr>
            <a:xfrm>
              <a:off x="6135078" y="2514600"/>
              <a:ext cx="1484922" cy="22845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5078" y="4050435"/>
              <a:ext cx="1484922" cy="37631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thread block</a:t>
              </a:r>
              <a:endParaRPr lang="en-US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35078" y="4424948"/>
              <a:ext cx="1484922" cy="37490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thread block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610293" y="4267200"/>
            <a:ext cx="1418907" cy="6238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Unused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3610293" y="5098291"/>
            <a:ext cx="1418907" cy="26457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thread block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610293" y="4860154"/>
            <a:ext cx="1418907" cy="24225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thread block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7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AD3-3EC1-4040-9E34-175A947EC0E0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SRAP: Spare Register Aware Prefetching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SRAP – Idea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F5DCE-13F9-49B8-BE6C-4F59AD89DBBC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Prefetch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FF0000"/>
                </a:solidFill>
              </a:rPr>
              <a:t>data dependent </a:t>
            </a:r>
            <a:r>
              <a:rPr lang="en-US" dirty="0" smtClean="0"/>
              <a:t>access pattern commonly found in graph algorithms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Use </a:t>
            </a:r>
            <a:r>
              <a:rPr lang="en-US" b="1" dirty="0" smtClean="0">
                <a:solidFill>
                  <a:srgbClr val="FF0000"/>
                </a:solidFill>
              </a:rPr>
              <a:t>spare registers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hold </a:t>
            </a:r>
            <a:r>
              <a:rPr lang="en-US" dirty="0" err="1" smtClean="0"/>
              <a:t>prefetched</a:t>
            </a:r>
            <a:r>
              <a:rPr lang="en-US" dirty="0" smtClean="0"/>
              <a:t> data</a:t>
            </a:r>
          </a:p>
          <a:p>
            <a:pPr lvl="1" algn="just"/>
            <a:r>
              <a:rPr lang="en-US" dirty="0" err="1" smtClean="0"/>
              <a:t>Prefetched</a:t>
            </a:r>
            <a:r>
              <a:rPr lang="en-US" dirty="0" smtClean="0"/>
              <a:t> data is inserted into cache as well</a:t>
            </a:r>
          </a:p>
          <a:p>
            <a:pPr lvl="1" algn="just"/>
            <a:r>
              <a:rPr lang="en-US" dirty="0" smtClean="0"/>
              <a:t>Overwrite spare register only after </a:t>
            </a:r>
            <a:r>
              <a:rPr lang="en-US" dirty="0" err="1" smtClean="0"/>
              <a:t>prefetched</a:t>
            </a:r>
            <a:r>
              <a:rPr lang="en-US" dirty="0" smtClean="0"/>
              <a:t> data has been used; </a:t>
            </a:r>
            <a:r>
              <a:rPr lang="en-US" dirty="0" err="1" smtClean="0"/>
              <a:t>prefetched</a:t>
            </a:r>
            <a:r>
              <a:rPr lang="en-US" dirty="0" smtClean="0"/>
              <a:t> data is available in registers even if it is evicted from cache</a:t>
            </a:r>
            <a:endParaRPr lang="en-US" dirty="0" smtClean="0">
              <a:solidFill>
                <a:schemeClr val="tx1"/>
              </a:solidFill>
            </a:endParaRPr>
          </a:p>
          <a:p>
            <a:pPr lvl="1" algn="just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95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Background – Graph Representation on GPUs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C8C3-7927-47E6-BE4C-A7E426FF16E3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Compact Adjacency List representation is used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Graph G(V, E) is represented by two arrays –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baseline="-25000" dirty="0" smtClean="0"/>
              <a:t> </a:t>
            </a:r>
            <a:r>
              <a:rPr lang="en-US" dirty="0" smtClean="0"/>
              <a:t>(vertex list) and      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 (edge list)</a:t>
            </a:r>
            <a:endParaRPr lang="en-US" dirty="0"/>
          </a:p>
          <a:p>
            <a:pPr lvl="1" algn="just"/>
            <a:r>
              <a:rPr lang="en-US" dirty="0"/>
              <a:t>T</a:t>
            </a:r>
            <a:r>
              <a:rPr lang="en-US" dirty="0" smtClean="0"/>
              <a:t>here could be additional arrays for different node and edge attributes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Vertex list size is O(</a:t>
            </a:r>
            <a:r>
              <a:rPr lang="en-US" dirty="0"/>
              <a:t>#</a:t>
            </a:r>
            <a:r>
              <a:rPr lang="en-US" dirty="0" smtClean="0"/>
              <a:t>vertices), edge list size is O(</a:t>
            </a:r>
            <a:r>
              <a:rPr lang="en-US" dirty="0"/>
              <a:t>#</a:t>
            </a:r>
            <a:r>
              <a:rPr lang="en-US" dirty="0" smtClean="0"/>
              <a:t>edges)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lvl="2" algn="just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1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– Graph Representation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C8C3-7927-47E6-BE4C-A7E426FF16E3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94238" y="1371600"/>
            <a:ext cx="8359192" cy="4785360"/>
          </a:xfrm>
        </p:spPr>
        <p:txBody>
          <a:bodyPr/>
          <a:lstStyle/>
          <a:p>
            <a:pPr algn="just"/>
            <a:endParaRPr lang="en-US" dirty="0" smtClean="0"/>
          </a:p>
          <a:p>
            <a:pPr lvl="2" algn="just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632426" y="1189740"/>
            <a:ext cx="356347" cy="3203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86197" y="1937238"/>
            <a:ext cx="377580" cy="32035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40166" y="1670275"/>
            <a:ext cx="335705" cy="32035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33217" y="2471166"/>
            <a:ext cx="361654" cy="32035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>
            <a:endCxn id="42" idx="0"/>
          </p:cNvCxnSpPr>
          <p:nvPr/>
        </p:nvCxnSpPr>
        <p:spPr>
          <a:xfrm flipH="1">
            <a:off x="4374987" y="1510096"/>
            <a:ext cx="463392" cy="42714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3" idx="2"/>
          </p:cNvCxnSpPr>
          <p:nvPr/>
        </p:nvCxnSpPr>
        <p:spPr>
          <a:xfrm>
            <a:off x="4838379" y="1510096"/>
            <a:ext cx="501787" cy="3203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0"/>
          </p:cNvCxnSpPr>
          <p:nvPr/>
        </p:nvCxnSpPr>
        <p:spPr>
          <a:xfrm>
            <a:off x="4838379" y="1510096"/>
            <a:ext cx="275665" cy="96107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186197" y="2684737"/>
            <a:ext cx="377579" cy="3203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stCxn id="48" idx="0"/>
            <a:endCxn id="42" idx="4"/>
          </p:cNvCxnSpPr>
          <p:nvPr/>
        </p:nvCxnSpPr>
        <p:spPr>
          <a:xfrm flipV="1">
            <a:off x="4374987" y="2257594"/>
            <a:ext cx="0" cy="42714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4" idx="0"/>
            <a:endCxn id="42" idx="6"/>
          </p:cNvCxnSpPr>
          <p:nvPr/>
        </p:nvCxnSpPr>
        <p:spPr>
          <a:xfrm flipH="1" flipV="1">
            <a:off x="4563777" y="2097416"/>
            <a:ext cx="550267" cy="3737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ight Arrow 59"/>
          <p:cNvSpPr/>
          <p:nvPr/>
        </p:nvSpPr>
        <p:spPr>
          <a:xfrm rot="5400000">
            <a:off x="4645257" y="2965157"/>
            <a:ext cx="512247" cy="42532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68" idx="2"/>
            <a:endCxn id="93" idx="0"/>
          </p:cNvCxnSpPr>
          <p:nvPr/>
        </p:nvCxnSpPr>
        <p:spPr>
          <a:xfrm flipH="1">
            <a:off x="2276146" y="4274858"/>
            <a:ext cx="1447800" cy="29700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2" idx="2"/>
            <a:endCxn id="82" idx="0"/>
          </p:cNvCxnSpPr>
          <p:nvPr/>
        </p:nvCxnSpPr>
        <p:spPr>
          <a:xfrm>
            <a:off x="6162346" y="4274858"/>
            <a:ext cx="1601680" cy="29677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5" idx="2"/>
            <a:endCxn id="105" idx="0"/>
          </p:cNvCxnSpPr>
          <p:nvPr/>
        </p:nvCxnSpPr>
        <p:spPr>
          <a:xfrm>
            <a:off x="5552746" y="4273224"/>
            <a:ext cx="990600" cy="29864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9" idx="2"/>
            <a:endCxn id="101" idx="0"/>
          </p:cNvCxnSpPr>
          <p:nvPr/>
        </p:nvCxnSpPr>
        <p:spPr>
          <a:xfrm flipH="1">
            <a:off x="4104946" y="4274858"/>
            <a:ext cx="228600" cy="29700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0" idx="2"/>
            <a:endCxn id="104" idx="0"/>
          </p:cNvCxnSpPr>
          <p:nvPr/>
        </p:nvCxnSpPr>
        <p:spPr>
          <a:xfrm>
            <a:off x="4943146" y="4274858"/>
            <a:ext cx="990600" cy="29700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972826" y="4561099"/>
            <a:ext cx="6485374" cy="900249"/>
            <a:chOff x="1425834" y="5305705"/>
            <a:chExt cx="6485374" cy="900249"/>
          </a:xfrm>
        </p:grpSpPr>
        <p:sp>
          <p:nvSpPr>
            <p:cNvPr id="59" name="TextBox 58"/>
            <p:cNvSpPr txBox="1"/>
            <p:nvPr/>
          </p:nvSpPr>
          <p:spPr>
            <a:xfrm>
              <a:off x="4038600" y="5867400"/>
              <a:ext cx="873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Edge list</a:t>
              </a:r>
              <a:endParaRPr lang="en-US" sz="16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425834" y="5316240"/>
              <a:ext cx="6096000" cy="320356"/>
              <a:chOff x="2895600" y="4327844"/>
              <a:chExt cx="6096000" cy="32035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28956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052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1148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47244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53340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9436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65532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71628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77724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8382000" y="4327844"/>
                <a:ext cx="609600" cy="32035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425834" y="5682050"/>
              <a:ext cx="6096000" cy="320356"/>
              <a:chOff x="2895600" y="4421217"/>
              <a:chExt cx="6096000" cy="320356"/>
            </a:xfrm>
            <a:noFill/>
          </p:grpSpPr>
          <p:sp>
            <p:nvSpPr>
              <p:cNvPr id="108" name="Rounded Rectangle 107"/>
              <p:cNvSpPr/>
              <p:nvPr/>
            </p:nvSpPr>
            <p:spPr>
              <a:xfrm>
                <a:off x="28956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35052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41148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47244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53340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59436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65532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6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71628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7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7724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8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8382000" y="4421217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9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543800" y="5305705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</a:t>
              </a:r>
              <a:r>
                <a:rPr lang="en-US" sz="2000" baseline="-25000" dirty="0" err="1" smtClean="0"/>
                <a:t>a</a:t>
              </a:r>
              <a:endParaRPr lang="en-US" sz="1600" baseline="-250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751735" y="1752350"/>
            <a:ext cx="110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#vertices = 5</a:t>
            </a:r>
          </a:p>
          <a:p>
            <a:pPr algn="ctr"/>
            <a:r>
              <a:rPr lang="en-US" sz="1400" dirty="0" smtClean="0"/>
              <a:t>#edges = 5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19146" y="3417518"/>
            <a:ext cx="3454884" cy="857340"/>
            <a:chOff x="5027720" y="3500832"/>
            <a:chExt cx="3454884" cy="857340"/>
          </a:xfrm>
        </p:grpSpPr>
        <p:grpSp>
          <p:nvGrpSpPr>
            <p:cNvPr id="88" name="Group 87"/>
            <p:cNvGrpSpPr/>
            <p:nvPr/>
          </p:nvGrpSpPr>
          <p:grpSpPr>
            <a:xfrm>
              <a:off x="5029200" y="3733420"/>
              <a:ext cx="3048000" cy="320356"/>
              <a:chOff x="4114800" y="3475400"/>
              <a:chExt cx="3048000" cy="320356"/>
            </a:xfrm>
            <a:noFill/>
          </p:grpSpPr>
          <p:sp>
            <p:nvSpPr>
              <p:cNvPr id="89" name="Rounded Rectangle 88"/>
              <p:cNvSpPr/>
              <p:nvPr/>
            </p:nvSpPr>
            <p:spPr>
              <a:xfrm>
                <a:off x="4114800" y="3475400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724400" y="3475400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5334000" y="3475400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943600" y="3475400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6553200" y="3475400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27720" y="3500832"/>
              <a:ext cx="3454884" cy="857340"/>
              <a:chOff x="5027720" y="3120616"/>
              <a:chExt cx="3454884" cy="85734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6136204" y="3120616"/>
                <a:ext cx="10068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Vertex list</a:t>
                </a:r>
                <a:endParaRPr lang="en-US" sz="1600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027720" y="3630492"/>
                <a:ext cx="3454884" cy="347464"/>
                <a:chOff x="5027720" y="3630492"/>
                <a:chExt cx="3454884" cy="347464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8099166" y="3630492"/>
                  <a:ext cx="3834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/>
                    <a:t>V</a:t>
                  </a:r>
                  <a:r>
                    <a:rPr lang="en-US" sz="2000" baseline="-25000" dirty="0" err="1" smtClean="0"/>
                    <a:t>a</a:t>
                  </a:r>
                  <a:endParaRPr lang="en-US" sz="1600" baseline="-25000" dirty="0"/>
                </a:p>
              </p:txBody>
            </p:sp>
            <p:grpSp>
              <p:nvGrpSpPr>
                <p:cNvPr id="67" name="Group 66"/>
                <p:cNvGrpSpPr/>
                <p:nvPr/>
              </p:nvGrpSpPr>
              <p:grpSpPr>
                <a:xfrm>
                  <a:off x="5027720" y="3657600"/>
                  <a:ext cx="3048000" cy="320356"/>
                  <a:chOff x="4114800" y="3512978"/>
                  <a:chExt cx="3048000" cy="320356"/>
                </a:xfrm>
              </p:grpSpPr>
              <p:sp>
                <p:nvSpPr>
                  <p:cNvPr id="68" name="Rounded Rectangle 67"/>
                  <p:cNvSpPr/>
                  <p:nvPr/>
                </p:nvSpPr>
                <p:spPr>
                  <a:xfrm>
                    <a:off x="4114800" y="3512978"/>
                    <a:ext cx="609600" cy="32035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Rounded Rectangle 68"/>
                  <p:cNvSpPr/>
                  <p:nvPr/>
                </p:nvSpPr>
                <p:spPr>
                  <a:xfrm>
                    <a:off x="4724400" y="3512978"/>
                    <a:ext cx="609600" cy="32035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5334000" y="3512978"/>
                    <a:ext cx="609600" cy="32035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5943600" y="3512978"/>
                    <a:ext cx="609600" cy="32035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6553200" y="3512978"/>
                    <a:ext cx="609600" cy="320356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4" name="Group 13"/>
          <p:cNvGrpSpPr/>
          <p:nvPr/>
        </p:nvGrpSpPr>
        <p:grpSpPr>
          <a:xfrm>
            <a:off x="1971346" y="4571865"/>
            <a:ext cx="1828800" cy="320356"/>
            <a:chOff x="1424354" y="5263662"/>
            <a:chExt cx="1828800" cy="320356"/>
          </a:xfrm>
        </p:grpSpPr>
        <p:sp>
          <p:nvSpPr>
            <p:cNvPr id="93" name="Rounded Rectangle 92"/>
            <p:cNvSpPr/>
            <p:nvPr/>
          </p:nvSpPr>
          <p:spPr>
            <a:xfrm>
              <a:off x="1424354" y="5263662"/>
              <a:ext cx="609600" cy="32035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033954" y="5263662"/>
              <a:ext cx="609600" cy="32035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643554" y="5263662"/>
              <a:ext cx="609600" cy="32035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00146" y="4571865"/>
            <a:ext cx="1828800" cy="320356"/>
            <a:chOff x="3253154" y="5263662"/>
            <a:chExt cx="1828800" cy="320356"/>
          </a:xfrm>
        </p:grpSpPr>
        <p:sp>
          <p:nvSpPr>
            <p:cNvPr id="101" name="Rounded Rectangle 100"/>
            <p:cNvSpPr/>
            <p:nvPr/>
          </p:nvSpPr>
          <p:spPr>
            <a:xfrm>
              <a:off x="3253154" y="5263662"/>
              <a:ext cx="609600" cy="32035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862754" y="5263662"/>
              <a:ext cx="609600" cy="32035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4472354" y="5263662"/>
              <a:ext cx="609600" cy="32035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28946" y="4571865"/>
            <a:ext cx="2438400" cy="320356"/>
            <a:chOff x="5081954" y="5263662"/>
            <a:chExt cx="2438400" cy="320356"/>
          </a:xfrm>
        </p:grpSpPr>
        <p:sp>
          <p:nvSpPr>
            <p:cNvPr id="104" name="Rounded Rectangle 103"/>
            <p:cNvSpPr/>
            <p:nvPr/>
          </p:nvSpPr>
          <p:spPr>
            <a:xfrm>
              <a:off x="5081954" y="5263662"/>
              <a:ext cx="609600" cy="32035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691554" y="5263662"/>
              <a:ext cx="609600" cy="32035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6301154" y="5263662"/>
              <a:ext cx="609600" cy="32035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910754" y="5263662"/>
              <a:ext cx="609600" cy="3203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3419146" y="3952868"/>
            <a:ext cx="609600" cy="320356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028746" y="3952868"/>
            <a:ext cx="609600" cy="3203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8346" y="3952868"/>
            <a:ext cx="1828800" cy="320356"/>
            <a:chOff x="4091354" y="4450936"/>
            <a:chExt cx="1828800" cy="320356"/>
          </a:xfrm>
        </p:grpSpPr>
        <p:sp>
          <p:nvSpPr>
            <p:cNvPr id="54" name="Rounded Rectangle 53"/>
            <p:cNvSpPr/>
            <p:nvPr/>
          </p:nvSpPr>
          <p:spPr>
            <a:xfrm>
              <a:off x="4091354" y="4450936"/>
              <a:ext cx="609600" cy="32035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700954" y="4450936"/>
              <a:ext cx="609600" cy="32035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310554" y="4450936"/>
              <a:ext cx="609600" cy="3203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4637314" y="1186294"/>
            <a:ext cx="356347" cy="320356"/>
          </a:xfrm>
          <a:prstGeom prst="ellipse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4183534" y="1937234"/>
            <a:ext cx="377580" cy="320356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4931228" y="2470808"/>
            <a:ext cx="361654" cy="320356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344884" y="1670272"/>
            <a:ext cx="335705" cy="320356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4180114" y="1932736"/>
            <a:ext cx="377580" cy="320356"/>
          </a:xfrm>
          <a:prstGeom prst="ellipse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4626428" y="1181622"/>
            <a:ext cx="356347" cy="320356"/>
          </a:xfrm>
          <a:prstGeom prst="ellipse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4939690" y="2470808"/>
            <a:ext cx="361654" cy="320356"/>
          </a:xfrm>
          <a:prstGeom prst="ellipse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194423" y="2684737"/>
            <a:ext cx="377579" cy="320356"/>
          </a:xfrm>
          <a:prstGeom prst="ellipse">
            <a:avLst/>
          </a:prstGeom>
          <a:pattFill prst="wdUpDiag">
            <a:fgClr>
              <a:srgbClr val="FFC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500179" y="5360995"/>
            <a:ext cx="2990413" cy="903075"/>
            <a:chOff x="4038600" y="2581327"/>
            <a:chExt cx="3048000" cy="1026449"/>
          </a:xfrm>
        </p:grpSpPr>
        <p:grpSp>
          <p:nvGrpSpPr>
            <p:cNvPr id="127" name="Group 126"/>
            <p:cNvGrpSpPr/>
            <p:nvPr/>
          </p:nvGrpSpPr>
          <p:grpSpPr>
            <a:xfrm>
              <a:off x="4038600" y="2922232"/>
              <a:ext cx="3048000" cy="320356"/>
              <a:chOff x="4114800" y="3512978"/>
              <a:chExt cx="3048000" cy="320356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4114800" y="3512978"/>
                <a:ext cx="609600" cy="320356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4724400" y="3512978"/>
                <a:ext cx="609600" cy="32035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5334000" y="3512978"/>
                <a:ext cx="609600" cy="320356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5943600" y="3512978"/>
                <a:ext cx="609600" cy="32035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6553200" y="3512978"/>
                <a:ext cx="609600" cy="32035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645626" y="2581327"/>
              <a:ext cx="1821371" cy="384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Vertex attribute list</a:t>
              </a:r>
              <a:endParaRPr lang="en-US" sz="1600" dirty="0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038600" y="3287420"/>
              <a:ext cx="3048000" cy="320356"/>
              <a:chOff x="4114800" y="4134182"/>
              <a:chExt cx="3048000" cy="320356"/>
            </a:xfrm>
            <a:noFill/>
          </p:grpSpPr>
          <p:sp>
            <p:nvSpPr>
              <p:cNvPr id="130" name="Rounded Rectangle 129"/>
              <p:cNvSpPr/>
              <p:nvPr/>
            </p:nvSpPr>
            <p:spPr>
              <a:xfrm>
                <a:off x="4114800" y="4134182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4724400" y="4134182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334000" y="4134182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5943600" y="4134182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6553200" y="4134182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0" name="Oval 139"/>
          <p:cNvSpPr/>
          <p:nvPr/>
        </p:nvSpPr>
        <p:spPr>
          <a:xfrm>
            <a:off x="3555971" y="3621758"/>
            <a:ext cx="356347" cy="3203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108171" y="4927948"/>
            <a:ext cx="356347" cy="32035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657253" y="3598794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Vertex id</a:t>
            </a:r>
            <a:endParaRPr lang="en-US" sz="1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68409" y="3834825"/>
            <a:ext cx="221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Index in </a:t>
            </a:r>
            <a:r>
              <a:rPr lang="en-US" sz="1600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sz="1600" dirty="0" smtClean="0"/>
              <a:t> where edges </a:t>
            </a:r>
          </a:p>
          <a:p>
            <a:pPr algn="ctr"/>
            <a:r>
              <a:rPr lang="en-US" sz="1600" dirty="0" smtClean="0"/>
              <a:t>for vertex  start</a:t>
            </a:r>
            <a:endParaRPr lang="en-US" sz="1600" dirty="0"/>
          </a:p>
        </p:txBody>
      </p:sp>
      <p:sp>
        <p:nvSpPr>
          <p:cNvPr id="144" name="TextBox 143"/>
          <p:cNvSpPr txBox="1"/>
          <p:nvPr/>
        </p:nvSpPr>
        <p:spPr>
          <a:xfrm>
            <a:off x="203548" y="4559474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Neighbor</a:t>
            </a:r>
            <a:endParaRPr lang="en-US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03548" y="4919246"/>
            <a:ext cx="875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2000" baseline="-25000" dirty="0" err="1" smtClean="0"/>
              <a:t>a</a:t>
            </a:r>
            <a:r>
              <a:rPr lang="en-US" sz="1600" dirty="0" smtClean="0"/>
              <a:t> index</a:t>
            </a:r>
            <a:endParaRPr lang="en-US" sz="1600" dirty="0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628378" y="3793123"/>
            <a:ext cx="830365" cy="35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170804" y="4728751"/>
            <a:ext cx="67730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066800" y="5092874"/>
            <a:ext cx="991636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670402" y="4110243"/>
            <a:ext cx="686252" cy="35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126927" y="3629518"/>
            <a:ext cx="356347" cy="32035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3910853" y="4924918"/>
            <a:ext cx="356347" cy="32035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627510" y="5909846"/>
            <a:ext cx="921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Vertex id</a:t>
            </a:r>
            <a:endParaRPr lang="en-US" sz="1600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2598635" y="6104175"/>
            <a:ext cx="830365" cy="35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18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2" grpId="0" animBg="1"/>
      <p:bldP spid="53" grpId="0" animBg="1"/>
      <p:bldP spid="91" grpId="0" animBg="1"/>
      <p:bldP spid="91" grpId="1" animBg="1"/>
      <p:bldP spid="92" grpId="0" animBg="1"/>
      <p:bldP spid="92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40" grpId="0" animBg="1"/>
      <p:bldP spid="140" grpId="1" animBg="1"/>
      <p:bldP spid="141" grpId="0" animBg="1"/>
      <p:bldP spid="141" grpId="1" animBg="1"/>
      <p:bldP spid="142" grpId="0"/>
      <p:bldP spid="143" grpId="0"/>
      <p:bldP spid="144" grpId="0"/>
      <p:bldP spid="145" grpId="0"/>
      <p:bldP spid="153" grpId="0" animBg="1"/>
      <p:bldP spid="153" grpId="1" animBg="1"/>
      <p:bldP spid="154" grpId="0" animBg="1"/>
      <p:bldP spid="154" grpId="1" animBg="1"/>
      <p:bldP spid="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SRAP – Target Access Pattern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Neighbor </a:t>
            </a:r>
            <a:r>
              <a:rPr lang="en-US" dirty="0"/>
              <a:t>l</a:t>
            </a:r>
            <a:r>
              <a:rPr lang="en-US" dirty="0" smtClean="0"/>
              <a:t>ist iteration</a:t>
            </a:r>
          </a:p>
          <a:p>
            <a:pPr lvl="1"/>
            <a:r>
              <a:rPr lang="en-US" dirty="0" smtClean="0"/>
              <a:t>Access neighboring </a:t>
            </a:r>
            <a:r>
              <a:rPr lang="en-US" dirty="0"/>
              <a:t>vertex and then attribute(s) of neighbor</a:t>
            </a:r>
            <a:endParaRPr lang="en-US" dirty="0" smtClean="0"/>
          </a:p>
          <a:p>
            <a:r>
              <a:rPr lang="en-US" dirty="0" smtClean="0"/>
              <a:t>Processing vertex 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679182" y="2895603"/>
            <a:ext cx="4698648" cy="611482"/>
            <a:chOff x="4038600" y="2588367"/>
            <a:chExt cx="4798615" cy="695019"/>
          </a:xfrm>
        </p:grpSpPr>
        <p:grpSp>
          <p:nvGrpSpPr>
            <p:cNvPr id="13" name="Group 12"/>
            <p:cNvGrpSpPr/>
            <p:nvPr/>
          </p:nvGrpSpPr>
          <p:grpSpPr>
            <a:xfrm>
              <a:off x="4038600" y="2922232"/>
              <a:ext cx="3048000" cy="320356"/>
              <a:chOff x="4114800" y="3512978"/>
              <a:chExt cx="3048000" cy="32035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4114800" y="3512978"/>
                <a:ext cx="609600" cy="320356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724400" y="3512978"/>
                <a:ext cx="609600" cy="32035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334000" y="3512978"/>
                <a:ext cx="609600" cy="320356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6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943600" y="3512978"/>
                <a:ext cx="609600" cy="32035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7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553200" y="3512978"/>
                <a:ext cx="609600" cy="32035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9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808914" y="2898580"/>
              <a:ext cx="1028301" cy="384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Vertex list</a:t>
              </a:r>
              <a:endParaRPr lang="en-US" sz="16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38600" y="2588367"/>
              <a:ext cx="3048000" cy="320356"/>
              <a:chOff x="4114800" y="3435129"/>
              <a:chExt cx="3048000" cy="320356"/>
            </a:xfrm>
            <a:noFill/>
          </p:grpSpPr>
          <p:sp>
            <p:nvSpPr>
              <p:cNvPr id="16" name="Rounded Rectangle 15"/>
              <p:cNvSpPr/>
              <p:nvPr/>
            </p:nvSpPr>
            <p:spPr>
              <a:xfrm>
                <a:off x="4114800" y="3435129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724400" y="3435129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34000" y="3435129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5943600" y="3435129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6553200" y="3435129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219200" y="4005935"/>
            <a:ext cx="6999269" cy="642268"/>
            <a:chOff x="2819400" y="3705118"/>
            <a:chExt cx="7164857" cy="639340"/>
          </a:xfrm>
        </p:grpSpPr>
        <p:sp>
          <p:nvSpPr>
            <p:cNvPr id="29" name="TextBox 28"/>
            <p:cNvSpPr txBox="1"/>
            <p:nvPr/>
          </p:nvSpPr>
          <p:spPr>
            <a:xfrm>
              <a:off x="9090280" y="3705118"/>
              <a:ext cx="893977" cy="337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Edge list</a:t>
              </a:r>
              <a:endParaRPr lang="en-US" sz="16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819400" y="3737098"/>
              <a:ext cx="6096000" cy="282171"/>
              <a:chOff x="2895600" y="4327844"/>
              <a:chExt cx="6096000" cy="28217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2895600" y="4327844"/>
                <a:ext cx="609600" cy="2821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505200" y="4327844"/>
                <a:ext cx="609600" cy="2821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114800" y="4327844"/>
                <a:ext cx="609600" cy="282171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724400" y="4327844"/>
                <a:ext cx="609600" cy="28217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334000" y="4327844"/>
                <a:ext cx="609600" cy="28217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943600" y="4327844"/>
                <a:ext cx="609600" cy="282171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553200" y="4327844"/>
                <a:ext cx="609600" cy="28217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162800" y="4327844"/>
                <a:ext cx="609600" cy="2821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772400" y="4327844"/>
                <a:ext cx="609600" cy="282171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8382000" y="4327844"/>
                <a:ext cx="609600" cy="28217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819400" y="4062284"/>
              <a:ext cx="6096002" cy="282174"/>
              <a:chOff x="2895600" y="4380593"/>
              <a:chExt cx="6096002" cy="282174"/>
            </a:xfrm>
            <a:noFill/>
          </p:grpSpPr>
          <p:sp>
            <p:nvSpPr>
              <p:cNvPr id="32" name="Rounded Rectangle 31"/>
              <p:cNvSpPr/>
              <p:nvPr/>
            </p:nvSpPr>
            <p:spPr>
              <a:xfrm>
                <a:off x="28956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5052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1148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7244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3340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943600" y="4380593"/>
                <a:ext cx="609600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5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6553200" y="4380596"/>
                <a:ext cx="609601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6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7162801" y="4380596"/>
                <a:ext cx="609601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7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7772400" y="4380596"/>
                <a:ext cx="609601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8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8382001" y="4380596"/>
                <a:ext cx="609601" cy="2821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9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89417" y="5280347"/>
            <a:ext cx="4888746" cy="663252"/>
            <a:chOff x="4038600" y="2886054"/>
            <a:chExt cx="4982880" cy="753864"/>
          </a:xfrm>
        </p:grpSpPr>
        <p:grpSp>
          <p:nvGrpSpPr>
            <p:cNvPr id="53" name="Group 52"/>
            <p:cNvGrpSpPr/>
            <p:nvPr/>
          </p:nvGrpSpPr>
          <p:grpSpPr>
            <a:xfrm>
              <a:off x="4038600" y="2922232"/>
              <a:ext cx="3048000" cy="320356"/>
              <a:chOff x="4114800" y="3512978"/>
              <a:chExt cx="3048000" cy="320356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4114800" y="3512978"/>
                <a:ext cx="609600" cy="320356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724400" y="3512978"/>
                <a:ext cx="609600" cy="32035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334000" y="3512978"/>
                <a:ext cx="609600" cy="320356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943600" y="3512978"/>
                <a:ext cx="609600" cy="320356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553200" y="3512978"/>
                <a:ext cx="609600" cy="320356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7200108" y="2886054"/>
              <a:ext cx="1821372" cy="384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Vertex attribute list</a:t>
              </a:r>
              <a:endParaRPr lang="en-US" sz="16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038600" y="3319562"/>
              <a:ext cx="3048000" cy="320356"/>
              <a:chOff x="4114800" y="4166324"/>
              <a:chExt cx="3048000" cy="320356"/>
            </a:xfrm>
            <a:noFill/>
          </p:grpSpPr>
          <p:sp>
            <p:nvSpPr>
              <p:cNvPr id="56" name="Rounded Rectangle 55"/>
              <p:cNvSpPr/>
              <p:nvPr/>
            </p:nvSpPr>
            <p:spPr>
              <a:xfrm>
                <a:off x="4114800" y="4166324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0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4724400" y="4166324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1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334000" y="4166324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2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943600" y="4166324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3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6553200" y="4166324"/>
                <a:ext cx="609600" cy="32035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4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679182" y="3188676"/>
            <a:ext cx="2984500" cy="292608"/>
            <a:chOff x="2819400" y="5433149"/>
            <a:chExt cx="2984500" cy="281851"/>
          </a:xfrm>
        </p:grpSpPr>
        <p:sp>
          <p:nvSpPr>
            <p:cNvPr id="66" name="Rounded Rectangle 65"/>
            <p:cNvSpPr/>
            <p:nvPr/>
          </p:nvSpPr>
          <p:spPr>
            <a:xfrm>
              <a:off x="2819400" y="5433149"/>
              <a:ext cx="596900" cy="281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416300" y="5433149"/>
              <a:ext cx="596900" cy="28185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013200" y="5433149"/>
              <a:ext cx="596900" cy="281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610100" y="5433149"/>
              <a:ext cx="596900" cy="281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207000" y="5433149"/>
              <a:ext cx="596900" cy="2818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219200" y="4036490"/>
            <a:ext cx="5955118" cy="283464"/>
            <a:chOff x="1752600" y="4898136"/>
            <a:chExt cx="5955118" cy="283464"/>
          </a:xfrm>
        </p:grpSpPr>
        <p:sp>
          <p:nvSpPr>
            <p:cNvPr id="73" name="Rounded Rectangle 72"/>
            <p:cNvSpPr/>
            <p:nvPr/>
          </p:nvSpPr>
          <p:spPr>
            <a:xfrm>
              <a:off x="1752600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348112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943624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39135" y="4898136"/>
              <a:ext cx="595512" cy="28346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134647" y="4898136"/>
              <a:ext cx="595512" cy="28346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730159" y="4898136"/>
              <a:ext cx="595512" cy="28346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5325671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921183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516694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112206" y="4898136"/>
              <a:ext cx="595512" cy="283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3006969" y="4038600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690446" y="5308443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607211" y="4038600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486442" y="5310553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205088" y="4038600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081954" y="5310553"/>
            <a:ext cx="595512" cy="283464"/>
          </a:xfrm>
          <a:prstGeom prst="round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387774" y="2867171"/>
            <a:ext cx="343255" cy="2912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stCxn id="67" idx="2"/>
            <a:endCxn id="84" idx="0"/>
          </p:cNvCxnSpPr>
          <p:nvPr/>
        </p:nvCxnSpPr>
        <p:spPr>
          <a:xfrm flipH="1">
            <a:off x="3304725" y="3481284"/>
            <a:ext cx="269807" cy="5573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85" idx="0"/>
          </p:cNvCxnSpPr>
          <p:nvPr/>
        </p:nvCxnSpPr>
        <p:spPr>
          <a:xfrm flipH="1">
            <a:off x="2988202" y="4353497"/>
            <a:ext cx="330417" cy="95494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7" idx="2"/>
            <a:endCxn id="86" idx="0"/>
          </p:cNvCxnSpPr>
          <p:nvPr/>
        </p:nvCxnSpPr>
        <p:spPr>
          <a:xfrm>
            <a:off x="3574532" y="3481284"/>
            <a:ext cx="330435" cy="5573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87" idx="0"/>
          </p:cNvCxnSpPr>
          <p:nvPr/>
        </p:nvCxnSpPr>
        <p:spPr>
          <a:xfrm>
            <a:off x="3930651" y="4319954"/>
            <a:ext cx="853547" cy="990599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7" idx="2"/>
            <a:endCxn id="88" idx="0"/>
          </p:cNvCxnSpPr>
          <p:nvPr/>
        </p:nvCxnSpPr>
        <p:spPr>
          <a:xfrm>
            <a:off x="3574532" y="3481284"/>
            <a:ext cx="928312" cy="557316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89" idx="0"/>
          </p:cNvCxnSpPr>
          <p:nvPr/>
        </p:nvCxnSpPr>
        <p:spPr>
          <a:xfrm>
            <a:off x="4527550" y="4319954"/>
            <a:ext cx="852160" cy="990599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3200400" y="4356967"/>
            <a:ext cx="343255" cy="2912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824487" y="5638800"/>
            <a:ext cx="343255" cy="2912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609745" y="5638800"/>
            <a:ext cx="343255" cy="2912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219345" y="5638800"/>
            <a:ext cx="343255" cy="2912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Skeleton code from kernel which expands BFS tree</a:t>
            </a:r>
          </a:p>
          <a:p>
            <a:pPr lvl="1" algn="just"/>
            <a:r>
              <a:rPr lang="en-US" dirty="0" smtClean="0"/>
              <a:t>Each thread is assigned one vertex</a:t>
            </a:r>
          </a:p>
          <a:p>
            <a:pPr lvl="2" algn="just"/>
            <a:r>
              <a:rPr lang="en-US" dirty="0" smtClean="0"/>
              <a:t>If vertex is active, iterate the neighbor list of that vertex</a:t>
            </a:r>
          </a:p>
          <a:p>
            <a:pPr lvl="2" algn="just"/>
            <a:r>
              <a:rPr lang="en-US" dirty="0" smtClean="0"/>
              <a:t>For each neighbor examine whether neighbor has already been visited</a:t>
            </a:r>
          </a:p>
          <a:p>
            <a:pPr lvl="2" algn="just"/>
            <a:endParaRPr lang="en-US" dirty="0"/>
          </a:p>
          <a:p>
            <a:pPr lvl="2" algn="just"/>
            <a:endParaRPr lang="en-US" dirty="0" smtClean="0"/>
          </a:p>
          <a:p>
            <a:pPr lvl="2" algn="just"/>
            <a:endParaRPr lang="en-US" dirty="0"/>
          </a:p>
          <a:p>
            <a:pPr lvl="2" algn="just"/>
            <a:endParaRPr lang="en-US" dirty="0" smtClean="0"/>
          </a:p>
          <a:p>
            <a:pPr lvl="2" algn="just"/>
            <a:endParaRPr lang="en-US" dirty="0"/>
          </a:p>
          <a:p>
            <a:pPr lvl="2" algn="just"/>
            <a:endParaRPr lang="en-US" dirty="0" smtClean="0"/>
          </a:p>
          <a:p>
            <a:pPr lvl="2" algn="just"/>
            <a:endParaRPr lang="en-US" dirty="0"/>
          </a:p>
          <a:p>
            <a:pPr algn="just"/>
            <a:r>
              <a:rPr lang="en-US" dirty="0" smtClean="0"/>
              <a:t>Attribute-load is dependent on neighbor-load</a:t>
            </a:r>
          </a:p>
          <a:p>
            <a:pPr lvl="2" algn="just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71919" y="3124200"/>
            <a:ext cx="5943600" cy="1760220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//neighbor list begins at “start” and ends at “(end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- 1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)”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start;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end;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++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g_graph_edges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         </a:t>
            </a:r>
            <a:endParaRPr lang="en-US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if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(!visited)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{           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…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SRAP – Example with Target Access Pattern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2E9B-4477-4DE4-A465-44F86508D26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68722" y="3596204"/>
            <a:ext cx="1770278" cy="192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Load neighbor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468722" y="3846574"/>
            <a:ext cx="1770278" cy="192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Load neighbor attribute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567542" y="3124200"/>
            <a:ext cx="5943600" cy="1760220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=  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g_graph_edges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endParaRPr lang="en-US" sz="16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    </a:t>
            </a:r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visited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=  </a:t>
            </a:r>
            <a:r>
              <a:rPr lang="en-US" sz="16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g_graph_visited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endParaRPr lang="en-US" sz="16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9053" y="3341649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en-US" sz="1600" dirty="0">
              <a:solidFill>
                <a:schemeClr val="accent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0951" y="4081046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endParaRPr lang="en-US" sz="1600" dirty="0">
              <a:solidFill>
                <a:schemeClr val="accent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38139" y="3680203"/>
            <a:ext cx="2703963" cy="400843"/>
          </a:xfrm>
          <a:prstGeom prst="straightConnector1">
            <a:avLst/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25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SRAP – BFS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A1CF-6145-4480-8C5D-0247B34844FB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5943600" cy="1600200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start;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end;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++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g_graph_edges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         </a:t>
            </a:r>
            <a:endParaRPr lang="en-US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if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(!visited)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{           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…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5563" y="1856609"/>
            <a:ext cx="914400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N-Load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380692" y="2065571"/>
            <a:ext cx="914400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" y="3733800"/>
            <a:ext cx="2819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833318" y="413208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block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4570" y="3429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N-Load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76365" y="3782184"/>
            <a:ext cx="829818" cy="28423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17" name="Rounded Rectangle 16"/>
          <p:cNvSpPr/>
          <p:nvPr/>
        </p:nvSpPr>
        <p:spPr>
          <a:xfrm>
            <a:off x="1910244" y="3782184"/>
            <a:ext cx="829818" cy="28423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</a:t>
            </a:r>
            <a:r>
              <a:rPr lang="en-US" sz="1600" baseline="-25000" dirty="0" smtClean="0"/>
              <a:t>2</a:t>
            </a:r>
            <a:endParaRPr lang="en-US" sz="1600" baseline="-25000" dirty="0"/>
          </a:p>
        </p:txBody>
      </p:sp>
      <p:sp>
        <p:nvSpPr>
          <p:cNvPr id="18" name="Rounded Rectangle 17"/>
          <p:cNvSpPr/>
          <p:nvPr/>
        </p:nvSpPr>
        <p:spPr>
          <a:xfrm>
            <a:off x="242487" y="3782184"/>
            <a:ext cx="829818" cy="2842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id</a:t>
            </a:r>
            <a:r>
              <a:rPr lang="en-US" sz="1600" baseline="-25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7307" y="50292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block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2566" y="433397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A-Load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143489" y="4696584"/>
            <a:ext cx="831600" cy="28423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visited</a:t>
            </a:r>
            <a:r>
              <a:rPr lang="en-US" sz="1600" baseline="-25000" dirty="0"/>
              <a:t>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1573" y="4696584"/>
            <a:ext cx="831600" cy="28423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visited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sp>
        <p:nvSpPr>
          <p:cNvPr id="26" name="Rounded Rectangle 25"/>
          <p:cNvSpPr/>
          <p:nvPr/>
        </p:nvSpPr>
        <p:spPr>
          <a:xfrm>
            <a:off x="76200" y="4648200"/>
            <a:ext cx="2819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3190189" y="4648200"/>
            <a:ext cx="2819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6248400" y="4648200"/>
            <a:ext cx="2819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935011" y="4696584"/>
            <a:ext cx="831600" cy="28423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visited</a:t>
            </a:r>
            <a:r>
              <a:rPr lang="en-US" sz="1600" baseline="-25000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3318" y="50292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block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05518" y="502920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Cache block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6535" y="4601065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962382" y="4600281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4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 animBg="1"/>
      <p:bldP spid="17" grpId="0" animBg="1"/>
      <p:bldP spid="18" grpId="0" animBg="1"/>
      <p:bldP spid="20" grpId="0"/>
      <p:bldP spid="21" grpId="0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SRAP – Prefetching Target Access Pattern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DC2-A255-4C1D-8B03-D8FC2B334AB7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N-Load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independent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strided</a:t>
            </a:r>
            <a:r>
              <a:rPr lang="en-US" dirty="0" smtClean="0"/>
              <a:t>, and A-Load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dependent</a:t>
            </a:r>
            <a:r>
              <a:rPr lang="en-US" dirty="0" smtClean="0"/>
              <a:t> on N-Load and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random</a:t>
            </a:r>
            <a:endParaRPr lang="en-US" dirty="0" smtClean="0"/>
          </a:p>
          <a:p>
            <a:pPr algn="just"/>
            <a:r>
              <a:rPr lang="en-US" dirty="0" smtClean="0"/>
              <a:t>Prefetching only N-Load would not be very beneficial</a:t>
            </a:r>
          </a:p>
          <a:p>
            <a:pPr lvl="1" algn="just"/>
            <a:r>
              <a:rPr lang="en-US" dirty="0" smtClean="0"/>
              <a:t>N-Load has a very </a:t>
            </a:r>
            <a:r>
              <a:rPr lang="en-US" b="1" dirty="0" smtClean="0"/>
              <a:t>small stride</a:t>
            </a:r>
            <a:r>
              <a:rPr lang="en-US" dirty="0" smtClean="0"/>
              <a:t> and would access the same cache block most of the time</a:t>
            </a:r>
          </a:p>
          <a:p>
            <a:pPr algn="just"/>
            <a:r>
              <a:rPr lang="en-US" dirty="0" smtClean="0"/>
              <a:t>Prefetching A-Load would be more beneficial</a:t>
            </a:r>
          </a:p>
          <a:p>
            <a:pPr lvl="1" algn="just"/>
            <a:r>
              <a:rPr lang="en-US" dirty="0" smtClean="0"/>
              <a:t>To </a:t>
            </a:r>
            <a:r>
              <a:rPr lang="en-US" dirty="0" err="1" smtClean="0"/>
              <a:t>prefetch</a:t>
            </a:r>
            <a:r>
              <a:rPr lang="en-US" dirty="0" smtClean="0"/>
              <a:t> A-Load we have to </a:t>
            </a:r>
            <a:r>
              <a:rPr lang="en-US" dirty="0" err="1" smtClean="0"/>
              <a:t>prefetch</a:t>
            </a:r>
            <a:r>
              <a:rPr lang="en-US" dirty="0" smtClean="0"/>
              <a:t> N-Load</a:t>
            </a:r>
          </a:p>
          <a:p>
            <a:pPr algn="just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447800"/>
            <a:ext cx="5943600" cy="1600200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start;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&lt;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end;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++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g_graph_edges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err="1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3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g_graph_visited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];         </a:t>
            </a:r>
            <a:endParaRPr lang="en-US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if</a:t>
            </a:r>
            <a:r>
              <a:rPr lang="en-US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(!visited) </a:t>
            </a:r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{           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…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7148" y="1764540"/>
            <a:ext cx="914400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N-Load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337148" y="1973502"/>
            <a:ext cx="914400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SRAP – Prefetching for Graph Algorithms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Prefetch</a:t>
            </a:r>
            <a:r>
              <a:rPr lang="en-US" dirty="0" smtClean="0"/>
              <a:t> both N-Load and A-Load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Use </a:t>
            </a:r>
            <a:r>
              <a:rPr lang="en-US" dirty="0"/>
              <a:t>tag based </a:t>
            </a:r>
            <a:r>
              <a:rPr lang="en-US" dirty="0" smtClean="0"/>
              <a:t>mechanism </a:t>
            </a:r>
            <a:r>
              <a:rPr lang="en-US" dirty="0"/>
              <a:t>in hardware for identifying target loads</a:t>
            </a:r>
          </a:p>
          <a:p>
            <a:pPr lvl="1" algn="just"/>
            <a:r>
              <a:rPr lang="en-US" dirty="0"/>
              <a:t>One set for identifying the </a:t>
            </a:r>
            <a:r>
              <a:rPr lang="en-US" b="1" dirty="0">
                <a:solidFill>
                  <a:srgbClr val="FF0000"/>
                </a:solidFill>
              </a:rPr>
              <a:t>access patterns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loads</a:t>
            </a:r>
          </a:p>
          <a:p>
            <a:pPr lvl="1" algn="just"/>
            <a:r>
              <a:rPr lang="en-US" dirty="0"/>
              <a:t>Another set for detecting </a:t>
            </a:r>
            <a:r>
              <a:rPr lang="en-US" b="1" dirty="0">
                <a:solidFill>
                  <a:srgbClr val="FF0000"/>
                </a:solidFill>
              </a:rPr>
              <a:t>dependencies</a:t>
            </a:r>
            <a:r>
              <a:rPr lang="en-US" dirty="0"/>
              <a:t> between </a:t>
            </a:r>
            <a:r>
              <a:rPr lang="en-US" dirty="0" smtClean="0"/>
              <a:t>loads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Enhance pipeline</a:t>
            </a: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Inject instructions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into pipeline to </a:t>
            </a:r>
            <a:r>
              <a:rPr lang="en-US" dirty="0" err="1" smtClean="0"/>
              <a:t>prefetch</a:t>
            </a:r>
            <a:r>
              <a:rPr lang="en-US" dirty="0" smtClean="0"/>
              <a:t> into spare registers</a:t>
            </a: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Manage</a:t>
            </a:r>
            <a:r>
              <a:rPr lang="en-US" dirty="0" smtClean="0"/>
              <a:t> available spare registers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smtClean="0"/>
              <a:t>Compiler assisted mechanism and mechanism with dynamic </a:t>
            </a:r>
            <a:r>
              <a:rPr lang="en-US" dirty="0" err="1" smtClean="0"/>
              <a:t>prefetch</a:t>
            </a:r>
            <a:r>
              <a:rPr lang="en-US" dirty="0" smtClean="0"/>
              <a:t> distance in paper</a:t>
            </a:r>
            <a:endParaRPr lang="en-US" dirty="0"/>
          </a:p>
          <a:p>
            <a:pPr algn="just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Graph Algorithms</a:t>
            </a:r>
            <a:endParaRPr lang="en-IN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4238" y="1463040"/>
            <a:ext cx="8359192" cy="4785360"/>
          </a:xfrm>
        </p:spPr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A rich set of applications and domains would benefit from speeding up the processing of graphs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1603005" cy="1153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2438400"/>
            <a:ext cx="105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Web Search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512" y="2743200"/>
            <a:ext cx="8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Networks</a:t>
            </a:r>
            <a:endParaRPr lang="en-US" sz="1400" dirty="0"/>
          </a:p>
        </p:txBody>
      </p:sp>
      <p:pic>
        <p:nvPicPr>
          <p:cNvPr id="18" name="Content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61" y="1196890"/>
            <a:ext cx="1724289" cy="22321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1732" y="3352800"/>
            <a:ext cx="122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Analytics</a:t>
            </a:r>
            <a:endParaRPr lang="en-US" sz="1400" dirty="0"/>
          </a:p>
        </p:txBody>
      </p:sp>
      <p:pic>
        <p:nvPicPr>
          <p:cNvPr id="20" name="Content Placeholder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50" y="3086738"/>
            <a:ext cx="2369857" cy="17773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06007" y="4909458"/>
            <a:ext cx="144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Network Security</a:t>
            </a:r>
            <a:endParaRPr lang="en-US" sz="1400" dirty="0"/>
          </a:p>
        </p:txBody>
      </p:sp>
      <p:pic>
        <p:nvPicPr>
          <p:cNvPr id="22" name="Content Placeholder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9" y="2743200"/>
            <a:ext cx="2619375" cy="17430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75656" y="449580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Chip Design</a:t>
            </a:r>
            <a:endParaRPr lang="en-US" sz="1400" dirty="0"/>
          </a:p>
        </p:txBody>
      </p:sp>
      <p:pic>
        <p:nvPicPr>
          <p:cNvPr id="24" name="Content Placeholder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214" y="1228716"/>
            <a:ext cx="2075319" cy="1467036"/>
          </a:xfrm>
          <a:prstGeom prst="rect">
            <a:avLst/>
          </a:prstGeom>
        </p:spPr>
      </p:pic>
      <p:pic>
        <p:nvPicPr>
          <p:cNvPr id="25" name="Content Placeholder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42944"/>
            <a:ext cx="1097280" cy="14386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31772" y="5178623"/>
            <a:ext cx="1237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Bioinformatics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19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SRAP – Inserting Prefetches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462B-BA6E-4557-89C4-489489A0D93D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Loop with identified access pattern</a:t>
            </a:r>
          </a:p>
          <a:p>
            <a:pPr lvl="1"/>
            <a:r>
              <a:rPr lang="en-US" dirty="0" smtClean="0"/>
              <a:t>Two loads into r2 and r3, second load dependent on first load</a:t>
            </a:r>
          </a:p>
          <a:p>
            <a:pPr lvl="1"/>
            <a:r>
              <a:rPr lang="en-US" dirty="0" smtClean="0"/>
              <a:t>First load has a stride of 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2760748"/>
            <a:ext cx="6934200" cy="1717505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           loop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:       …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…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r2</a:t>
            </a:r>
            <a:r>
              <a:rPr lang="pt-BR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, [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r1]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            add r3, r0, r2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            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r4</a:t>
            </a:r>
            <a:r>
              <a:rPr lang="pt-BR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, [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r3]</a:t>
            </a:r>
            <a:endParaRPr lang="pt-BR" sz="1300" dirty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            …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@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p2 bra </a:t>
            </a:r>
            <a:r>
              <a: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loop</a:t>
            </a:r>
            <a:endParaRPr lang="pt-BR" sz="13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309256"/>
            <a:ext cx="809958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N-Load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730870" y="3730477"/>
            <a:ext cx="809958" cy="188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1214361" y="3519004"/>
            <a:ext cx="1909839" cy="171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 address calculation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2743200"/>
            <a:ext cx="7191756" cy="1760220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    	    </a:t>
            </a:r>
            <a:r>
              <a:rPr lang="en-US" sz="16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r2, [r1]</a:t>
            </a:r>
          </a:p>
          <a:p>
            <a:endParaRPr lang="en-US" sz="1600" dirty="0" smtClean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	            </a:t>
            </a:r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add r3, r0, r2</a:t>
            </a:r>
            <a:endParaRPr lang="en-US" sz="16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            </a:t>
            </a:r>
            <a:r>
              <a:rPr lang="en-US" sz="1600" dirty="0" err="1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</a:t>
            </a:r>
            <a:r>
              <a:rPr lang="en-US" sz="16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 r4, [r3]</a:t>
            </a:r>
            <a:endParaRPr lang="en-US" sz="16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4988" y="2848792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endParaRPr lang="en-US" sz="1600" dirty="0">
              <a:solidFill>
                <a:schemeClr val="accent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3327762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53970" y="3187346"/>
            <a:ext cx="580108" cy="140416"/>
          </a:xfrm>
          <a:prstGeom prst="straightConnector1">
            <a:avLst/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972" y="3327762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73286" y="3817620"/>
            <a:ext cx="409086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r3</a:t>
            </a:r>
            <a:endParaRPr lang="en-US" sz="1600" dirty="0">
              <a:solidFill>
                <a:schemeClr val="accent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0" name="Straight Arrow Connector 19"/>
          <p:cNvCxnSpPr>
            <a:endCxn id="19" idx="0"/>
          </p:cNvCxnSpPr>
          <p:nvPr/>
        </p:nvCxnSpPr>
        <p:spPr>
          <a:xfrm>
            <a:off x="3935954" y="3666316"/>
            <a:ext cx="241875" cy="151304"/>
          </a:xfrm>
          <a:prstGeom prst="straightConnector1">
            <a:avLst/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Instruction stream with no prefetching and with </a:t>
            </a:r>
            <a:r>
              <a:rPr lang="en-US" b="1" dirty="0" smtClean="0">
                <a:solidFill>
                  <a:srgbClr val="FF0000"/>
                </a:solidFill>
              </a:rPr>
              <a:t>SRAP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863973"/>
            <a:ext cx="7696200" cy="4049789"/>
          </a:xfrm>
          <a:prstGeom prst="rect">
            <a:avLst/>
          </a:prstGeom>
          <a:solidFill>
            <a:srgbClr val="202020"/>
          </a:solidFill>
          <a:ln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No prefetching	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	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iterN     …		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r2</a:t>
            </a:r>
            <a:r>
              <a:rPr lang="pt-BR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, [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r1</a:t>
            </a:r>
            <a:r>
              <a:rPr lang="pt-BR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]	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		</a:t>
            </a:r>
            <a:endParaRPr lang="pt-BR" sz="13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add r3, r0, r2	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r4, [r3</a:t>
            </a:r>
            <a:r>
              <a:rPr lang="pt-BR" sz="1300" dirty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]	</a:t>
            </a:r>
            <a:r>
              <a:rPr lang="it-IT" sz="13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pt-BR" sz="1300" dirty="0" smtClean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…			     	</a:t>
            </a: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@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p2 bra </a:t>
            </a:r>
            <a:r>
              <a: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loop		</a:t>
            </a:r>
            <a:endParaRPr lang="pt-BR" sz="13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iterN+1   …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r2, [r1]</a:t>
            </a:r>
            <a:r>
              <a:rPr lang="pt-BR" sz="13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						</a:t>
            </a:r>
            <a:endParaRPr lang="pt-BR" sz="13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add r3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r0, r2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pt-BR" sz="1300" dirty="0" smtClean="0">
                <a:solidFill>
                  <a:schemeClr val="accent4"/>
                </a:solidFill>
                <a:latin typeface="Consolas" pitchFamily="49" charset="0"/>
                <a:cs typeface="Consolas" pitchFamily="49" charset="0"/>
              </a:rPr>
              <a:t>ld r4, [r3]</a:t>
            </a:r>
            <a:r>
              <a:rPr lang="it-IT" sz="13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			         			</a:t>
            </a:r>
            <a:endParaRPr lang="pt-BR" sz="1300" dirty="0">
              <a:solidFill>
                <a:schemeClr val="accent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…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</a:t>
            </a:r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@</a:t>
            </a:r>
            <a:r>
              <a:rPr lang="pt-BR" sz="13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p2 bra </a:t>
            </a:r>
            <a:r>
              <a: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loop</a:t>
            </a:r>
            <a:r>
              <a: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		</a:t>
            </a:r>
          </a:p>
          <a:p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pt-BR" sz="13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pt-BR" sz="13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pt-BR" sz="13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endParaRPr lang="pt-BR" sz="1300" dirty="0">
              <a:solidFill>
                <a:schemeClr val="accent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SRAP –</a:t>
            </a:r>
            <a:r>
              <a:rPr lang="en-US" dirty="0"/>
              <a:t> </a:t>
            </a:r>
            <a:r>
              <a:rPr lang="en-US" dirty="0" smtClean="0"/>
              <a:t>Inserting Prefetches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BF8ED-A1FF-49DC-ACE0-282EE5F4B77A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64332" y="2520061"/>
            <a:ext cx="1217066" cy="155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N-Load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3864332" y="2911947"/>
            <a:ext cx="1217066" cy="155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3864332" y="3717491"/>
            <a:ext cx="1217066" cy="155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N-Load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3864332" y="4109375"/>
            <a:ext cx="1217066" cy="155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A-Load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64820" y="2604170"/>
            <a:ext cx="387927" cy="0"/>
          </a:xfrm>
          <a:prstGeom prst="straightConnector1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464820" y="2984333"/>
            <a:ext cx="387927" cy="0"/>
          </a:xfrm>
          <a:prstGeom prst="straightConnector1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64820" y="3789067"/>
            <a:ext cx="387927" cy="0"/>
          </a:xfrm>
          <a:prstGeom prst="straightConnector1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64820" y="4192674"/>
            <a:ext cx="387927" cy="0"/>
          </a:xfrm>
          <a:prstGeom prst="straightConnector1">
            <a:avLst/>
          </a:prstGeom>
          <a:ln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85800" y="2147127"/>
            <a:ext cx="4878657" cy="2901372"/>
            <a:chOff x="683943" y="2121827"/>
            <a:chExt cx="4344304" cy="1561368"/>
          </a:xfrm>
        </p:grpSpPr>
        <p:sp>
          <p:nvSpPr>
            <p:cNvPr id="25" name="Rectangle 24"/>
            <p:cNvSpPr/>
            <p:nvPr/>
          </p:nvSpPr>
          <p:spPr>
            <a:xfrm>
              <a:off x="683943" y="2121827"/>
              <a:ext cx="4344304" cy="1561368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>
                <a:rot lat="0" lon="0" rev="5400000"/>
              </a:lightRig>
            </a:scene3d>
            <a:sp3d prstMaterial="matte">
              <a:contourClr>
                <a:schemeClr val="dk1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91440" rIns="91440" rtlCol="0" anchor="ctr"/>
            <a:lstStyle/>
            <a:p>
              <a:endParaRPr lang="pt-BR" sz="13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iterN     …</a:t>
              </a: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   </a:t>
              </a:r>
              <a:r>
                <a:rPr lang="pt-BR" sz="1300" dirty="0" smtClean="0">
                  <a:solidFill>
                    <a:schemeClr val="accent4"/>
                  </a:solidFill>
                  <a:latin typeface="Consolas" pitchFamily="49" charset="0"/>
                  <a:cs typeface="Consolas" pitchFamily="49" charset="0"/>
                </a:rPr>
                <a:t>ld r2</a:t>
              </a:r>
              <a:r>
                <a:rPr lang="pt-BR" sz="1300" dirty="0">
                  <a:solidFill>
                    <a:schemeClr val="accent4"/>
                  </a:solidFill>
                  <a:latin typeface="Consolas" pitchFamily="49" charset="0"/>
                  <a:cs typeface="Consolas" pitchFamily="49" charset="0"/>
                </a:rPr>
                <a:t>, [</a:t>
              </a:r>
              <a:r>
                <a:rPr lang="pt-BR" sz="1300" dirty="0" smtClean="0">
                  <a:solidFill>
                    <a:schemeClr val="accent4"/>
                  </a:solidFill>
                  <a:latin typeface="Consolas" pitchFamily="49" charset="0"/>
                  <a:cs typeface="Consolas" pitchFamily="49" charset="0"/>
                </a:rPr>
                <a:t>r1]</a:t>
              </a:r>
              <a:endParaRPr lang="pt-BR" sz="1300" dirty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   add r3, r0, r2</a:t>
              </a: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	</a:t>
              </a:r>
              <a:r>
                <a:rPr lang="pt-BR" sz="1300" dirty="0" smtClean="0">
                  <a:solidFill>
                    <a:schemeClr val="accent4"/>
                  </a:solidFill>
                  <a:latin typeface="Consolas" pitchFamily="49" charset="0"/>
                  <a:cs typeface="Consolas" pitchFamily="49" charset="0"/>
                </a:rPr>
                <a:t>ld r4, [r3]</a:t>
              </a:r>
              <a:r>
                <a:rPr lang="it-IT" sz="1300" dirty="0" smtClean="0">
                  <a:solidFill>
                    <a:schemeClr val="accent2"/>
                  </a:solidFill>
                  <a:latin typeface="Consolas" pitchFamily="49" charset="0"/>
                  <a:cs typeface="Consolas" pitchFamily="49" charset="0"/>
                </a:rPr>
                <a:t>	</a:t>
              </a:r>
              <a:endParaRPr lang="pt-BR" sz="13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endParaRP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   …</a:t>
              </a:r>
            </a:p>
            <a:p>
              <a:r>
                <a: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       @</a:t>
              </a:r>
              <a:r>
                <a:rPr lang="pt-BR" sz="13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p2 bra </a:t>
              </a:r>
              <a:r>
                <a:rPr lang="pt-BR" sz="1300" dirty="0" smtClean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rPr>
                <a:t>loop</a:t>
              </a:r>
            </a:p>
            <a:p>
              <a:endParaRPr lang="pt-BR" sz="13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  <a:p>
              <a:endParaRPr lang="pt-BR" sz="1300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14700" y="2333194"/>
              <a:ext cx="1106424" cy="87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N-Load</a:t>
              </a:r>
              <a:endParaRPr lang="en-US" sz="12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59588" y="2383398"/>
              <a:ext cx="387927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514700" y="2544281"/>
              <a:ext cx="1106424" cy="878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A-Load</a:t>
              </a:r>
              <a:endParaRPr lang="en-US" sz="1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3159588" y="2588488"/>
              <a:ext cx="387927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83579" y="2144751"/>
            <a:ext cx="5782270" cy="2901372"/>
            <a:chOff x="682074" y="2148273"/>
            <a:chExt cx="4778735" cy="2901372"/>
          </a:xfrm>
        </p:grpSpPr>
        <p:grpSp>
          <p:nvGrpSpPr>
            <p:cNvPr id="30" name="Group 29"/>
            <p:cNvGrpSpPr/>
            <p:nvPr/>
          </p:nvGrpSpPr>
          <p:grpSpPr>
            <a:xfrm>
              <a:off x="682074" y="2148273"/>
              <a:ext cx="4778735" cy="2901372"/>
              <a:chOff x="681121" y="2121827"/>
              <a:chExt cx="4778735" cy="156136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81121" y="2121827"/>
                <a:ext cx="4778735" cy="1561368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soft" dir="t">
                  <a:rot lat="0" lon="0" rev="5400000"/>
                </a:lightRig>
              </a:scene3d>
              <a:sp3d prstMaterial="matte">
                <a:contourClr>
                  <a:schemeClr val="dk1"/>
                </a:contourClr>
              </a:sp3d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lIns="91440" rIns="91440" rtlCol="0" anchor="ctr"/>
              <a:lstStyle/>
              <a:p>
                <a:endParaRPr lang="pt-BR" sz="13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iterN     …</a:t>
                </a: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          </a:t>
                </a:r>
                <a:r>
                  <a:rPr lang="pt-BR" sz="1300" dirty="0" smtClean="0">
                    <a:solidFill>
                      <a:schemeClr val="accent4"/>
                    </a:solidFill>
                    <a:latin typeface="Consolas" pitchFamily="49" charset="0"/>
                    <a:cs typeface="Consolas" pitchFamily="49" charset="0"/>
                  </a:rPr>
                  <a:t>ld r2</a:t>
                </a:r>
                <a:r>
                  <a:rPr lang="pt-BR" sz="1300" dirty="0">
                    <a:solidFill>
                      <a:schemeClr val="accent4"/>
                    </a:solidFill>
                    <a:latin typeface="Consolas" pitchFamily="49" charset="0"/>
                    <a:cs typeface="Consolas" pitchFamily="49" charset="0"/>
                  </a:rPr>
                  <a:t>, [</a:t>
                </a:r>
                <a:r>
                  <a:rPr lang="pt-BR" sz="1300" dirty="0" smtClean="0">
                    <a:solidFill>
                      <a:schemeClr val="accent4"/>
                    </a:solidFill>
                    <a:latin typeface="Consolas" pitchFamily="49" charset="0"/>
                    <a:cs typeface="Consolas" pitchFamily="49" charset="0"/>
                  </a:rPr>
                  <a:t>r1]</a:t>
                </a:r>
              </a:p>
              <a:p>
                <a:r>
                  <a:rPr lang="pt-BR" sz="1300" dirty="0" smtClean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	ld </a:t>
                </a:r>
                <a:r>
                  <a:rPr lang="pt-BR" sz="1300" i="1" dirty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spare1</a:t>
                </a:r>
                <a:r>
                  <a:rPr lang="pt-BR" sz="1300" dirty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, [</a:t>
                </a:r>
                <a:r>
                  <a:rPr lang="pt-BR" sz="1300" dirty="0" smtClean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r1+4</a:t>
                </a:r>
                <a:r>
                  <a:rPr lang="pt-BR" sz="1300" dirty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]</a:t>
                </a: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          add r3, r0, r2</a:t>
                </a: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r>
                  <a:rPr lang="pt-BR" sz="1300" dirty="0" smtClean="0">
                    <a:solidFill>
                      <a:schemeClr val="accent4"/>
                    </a:solidFill>
                    <a:latin typeface="Consolas" pitchFamily="49" charset="0"/>
                    <a:cs typeface="Consolas" pitchFamily="49" charset="0"/>
                  </a:rPr>
                  <a:t>ld r4, [r3]</a:t>
                </a:r>
                <a:r>
                  <a:rPr lang="it-IT" sz="1300" dirty="0" smtClean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rPr>
                  <a:t>	</a:t>
                </a:r>
                <a:endParaRPr lang="pt-BR" sz="1300" dirty="0" smtClean="0">
                  <a:solidFill>
                    <a:schemeClr val="accent2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          …</a:t>
                </a:r>
              </a:p>
              <a:p>
                <a:r>
                  <a: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          @</a:t>
                </a:r>
                <a:r>
                  <a:rPr lang="pt-BR" sz="1300" dirty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rPr>
                  <a:t>p2 bra </a:t>
                </a:r>
                <a:r>
                  <a:rPr lang="pt-BR" sz="1300" dirty="0" smtClean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rPr>
                  <a:t>loop</a:t>
                </a:r>
              </a:p>
              <a:p>
                <a:endParaRPr lang="pt-BR" sz="1300" dirty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 smtClean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 smtClean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 smtClean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pt-BR" sz="1300" dirty="0">
                  <a:solidFill>
                    <a:schemeClr val="accent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326135" y="2337189"/>
                <a:ext cx="1005840" cy="798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N-Load</a:t>
                </a:r>
                <a:endParaRPr lang="en-US" sz="1200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2956897" y="2383398"/>
                <a:ext cx="426720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3326872" y="2652756"/>
                <a:ext cx="1005840" cy="798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A-Load</a:t>
                </a:r>
                <a:endParaRPr lang="en-US" sz="1200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2963435" y="2692969"/>
                <a:ext cx="387927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ounded Rectangle 35"/>
            <p:cNvSpPr/>
            <p:nvPr/>
          </p:nvSpPr>
          <p:spPr>
            <a:xfrm>
              <a:off x="3321417" y="2742708"/>
              <a:ext cx="1005840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N-</a:t>
              </a:r>
              <a:r>
                <a:rPr lang="en-US" sz="1200" dirty="0" err="1" smtClean="0"/>
                <a:t>Prefetch</a:t>
              </a:r>
              <a:endParaRPr lang="en-US" sz="12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955531" y="2817432"/>
              <a:ext cx="387927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74916" y="2144751"/>
            <a:ext cx="6360498" cy="2901372"/>
            <a:chOff x="674650" y="2144751"/>
            <a:chExt cx="6360498" cy="2901372"/>
          </a:xfrm>
        </p:grpSpPr>
        <p:grpSp>
          <p:nvGrpSpPr>
            <p:cNvPr id="38" name="Group 37"/>
            <p:cNvGrpSpPr/>
            <p:nvPr/>
          </p:nvGrpSpPr>
          <p:grpSpPr>
            <a:xfrm>
              <a:off x="674650" y="2144751"/>
              <a:ext cx="6360498" cy="2901372"/>
              <a:chOff x="674693" y="2148273"/>
              <a:chExt cx="5256609" cy="290137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74693" y="2148273"/>
                <a:ext cx="5256609" cy="2901372"/>
                <a:chOff x="673740" y="2121827"/>
                <a:chExt cx="5256609" cy="1561368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673740" y="2121827"/>
                  <a:ext cx="5256609" cy="1561368"/>
                </a:xfrm>
                <a:prstGeom prst="rect">
                  <a:avLst/>
                </a:prstGeom>
                <a:solidFill>
                  <a:srgbClr val="20202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soft" dir="t">
                    <a:rot lat="0" lon="0" rev="5400000"/>
                  </a:lightRig>
                </a:scene3d>
                <a:sp3d prstMaterial="matte">
                  <a:contourClr>
                    <a:schemeClr val="dk1"/>
                  </a:contourClr>
                </a:sp3d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lIns="91440" rIns="91440" rtlCol="0" anchor="ctr"/>
                <a:lstStyle/>
                <a:p>
                  <a:endParaRPr lang="pt-BR" sz="1300" dirty="0" smtClean="0">
                    <a:solidFill>
                      <a:schemeClr val="bg1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iterN     …</a:t>
                  </a: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          </a:t>
                  </a:r>
                  <a:r>
                    <a:rPr lang="pt-BR" sz="1300" dirty="0" smtClean="0">
                      <a:solidFill>
                        <a:schemeClr val="accent4"/>
                      </a:solidFill>
                      <a:latin typeface="Consolas" pitchFamily="49" charset="0"/>
                      <a:cs typeface="Consolas" pitchFamily="49" charset="0"/>
                    </a:rPr>
                    <a:t>ld r2</a:t>
                  </a:r>
                  <a:r>
                    <a:rPr lang="pt-BR" sz="1300" dirty="0">
                      <a:solidFill>
                        <a:schemeClr val="accent4"/>
                      </a:solidFill>
                      <a:latin typeface="Consolas" pitchFamily="49" charset="0"/>
                      <a:cs typeface="Consolas" pitchFamily="49" charset="0"/>
                    </a:rPr>
                    <a:t>, [</a:t>
                  </a:r>
                  <a:r>
                    <a:rPr lang="pt-BR" sz="1300" dirty="0" smtClean="0">
                      <a:solidFill>
                        <a:schemeClr val="accent4"/>
                      </a:solidFill>
                      <a:latin typeface="Consolas" pitchFamily="49" charset="0"/>
                      <a:cs typeface="Consolas" pitchFamily="49" charset="0"/>
                    </a:rPr>
                    <a:t>r1]</a:t>
                  </a:r>
                </a:p>
                <a:p>
                  <a:r>
                    <a:rPr lang="pt-BR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	ld </a:t>
                  </a:r>
                  <a:r>
                    <a:rPr lang="pt-BR" sz="1300" i="1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spare1</a:t>
                  </a:r>
                  <a:r>
                    <a:rPr lang="pt-BR" sz="1300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, [</a:t>
                  </a:r>
                  <a:r>
                    <a:rPr lang="pt-BR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r1+4</a:t>
                  </a:r>
                  <a:r>
                    <a:rPr lang="pt-BR" sz="1300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]</a:t>
                  </a: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          add r3, r0, r2</a:t>
                  </a: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	</a:t>
                  </a:r>
                  <a:r>
                    <a:rPr lang="pt-BR" sz="1300" dirty="0" smtClean="0">
                      <a:solidFill>
                        <a:schemeClr val="accent4"/>
                      </a:solidFill>
                      <a:latin typeface="Consolas" pitchFamily="49" charset="0"/>
                      <a:cs typeface="Consolas" pitchFamily="49" charset="0"/>
                    </a:rPr>
                    <a:t>ld r4, [r3]</a:t>
                  </a:r>
                </a:p>
                <a:p>
                  <a:r>
                    <a:rPr lang="it-IT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	add </a:t>
                  </a:r>
                  <a:r>
                    <a:rPr lang="it-IT" sz="1300" i="1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spare2</a:t>
                  </a:r>
                  <a:r>
                    <a:rPr lang="it-IT" sz="1300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, </a:t>
                  </a:r>
                  <a:r>
                    <a:rPr lang="it-IT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r0, </a:t>
                  </a:r>
                  <a:r>
                    <a:rPr lang="it-IT" sz="1300" i="1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spare1</a:t>
                  </a:r>
                </a:p>
                <a:p>
                  <a:r>
                    <a:rPr lang="it-IT" sz="1300" i="1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	</a:t>
                  </a:r>
                  <a:r>
                    <a:rPr lang="it-IT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ld </a:t>
                  </a:r>
                  <a:r>
                    <a:rPr lang="it-IT" sz="1300" i="1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spare2</a:t>
                  </a:r>
                  <a:r>
                    <a:rPr lang="it-IT" sz="1300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, [</a:t>
                  </a:r>
                  <a:r>
                    <a:rPr lang="it-IT" sz="1300" i="1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spare2</a:t>
                  </a:r>
                  <a:r>
                    <a:rPr lang="it-IT" sz="1300" dirty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]</a:t>
                  </a:r>
                  <a:r>
                    <a:rPr lang="it-IT" sz="1300" i="1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 </a:t>
                  </a:r>
                  <a:r>
                    <a:rPr lang="it-IT" sz="1300" dirty="0" smtClean="0">
                      <a:solidFill>
                        <a:schemeClr val="accent2"/>
                      </a:solidFill>
                      <a:latin typeface="Consolas" pitchFamily="49" charset="0"/>
                      <a:cs typeface="Consolas" pitchFamily="49" charset="0"/>
                    </a:rPr>
                    <a:t>	</a:t>
                  </a:r>
                  <a:endParaRPr lang="pt-BR" sz="1300" dirty="0" smtClean="0">
                    <a:solidFill>
                      <a:schemeClr val="accent2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          …</a:t>
                  </a:r>
                </a:p>
                <a:p>
                  <a:r>
                    <a:rPr lang="pt-BR" sz="1300" dirty="0" smtClean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          @</a:t>
                  </a:r>
                  <a:r>
                    <a:rPr lang="pt-BR" sz="1300" dirty="0">
                      <a:solidFill>
                        <a:schemeClr val="bg1"/>
                      </a:solidFill>
                      <a:latin typeface="Consolas" pitchFamily="49" charset="0"/>
                      <a:cs typeface="Consolas" pitchFamily="49" charset="0"/>
                    </a:rPr>
                    <a:t>p2 bra </a:t>
                  </a:r>
                  <a:r>
                    <a:rPr lang="pt-BR" sz="1300" dirty="0" smtClean="0">
                      <a:solidFill>
                        <a:schemeClr val="accent1"/>
                      </a:solidFill>
                      <a:latin typeface="Consolas" pitchFamily="49" charset="0"/>
                      <a:cs typeface="Consolas" pitchFamily="49" charset="0"/>
                    </a:rPr>
                    <a:t>loop</a:t>
                  </a:r>
                </a:p>
                <a:p>
                  <a:endParaRPr lang="pt-BR" sz="1300" dirty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endParaRPr lang="pt-BR" sz="1300" dirty="0" smtClean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endParaRPr lang="pt-BR" sz="1300" dirty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endParaRPr lang="pt-BR" sz="1300" dirty="0" smtClean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endParaRPr>
                </a:p>
                <a:p>
                  <a:endParaRPr lang="pt-BR" sz="1300" dirty="0">
                    <a:solidFill>
                      <a:schemeClr val="accent1"/>
                    </a:solidFill>
                    <a:latin typeface="Consolas" pitchFamily="49" charset="0"/>
                    <a:cs typeface="Consolas" pitchFamily="49" charset="0"/>
                  </a:endParaRP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3326135" y="2337189"/>
                  <a:ext cx="1005840" cy="7989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N-Load</a:t>
                  </a:r>
                  <a:endParaRPr lang="en-US" sz="1200" dirty="0"/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2956897" y="2383398"/>
                  <a:ext cx="426720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ounded Rectangle 44"/>
                <p:cNvSpPr/>
                <p:nvPr/>
              </p:nvSpPr>
              <p:spPr>
                <a:xfrm>
                  <a:off x="3326872" y="2652756"/>
                  <a:ext cx="1005840" cy="79891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A-Load</a:t>
                  </a:r>
                  <a:endParaRPr lang="en-US" sz="1200" dirty="0"/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 flipH="1">
                  <a:off x="2963435" y="2692969"/>
                  <a:ext cx="387927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ounded Rectangle 39"/>
              <p:cNvSpPr/>
              <p:nvPr/>
            </p:nvSpPr>
            <p:spPr>
              <a:xfrm>
                <a:off x="3321417" y="2742708"/>
                <a:ext cx="1005840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2955531" y="2817432"/>
                <a:ext cx="387927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ounded Rectangle 46"/>
            <p:cNvSpPr/>
            <p:nvPr/>
          </p:nvSpPr>
          <p:spPr>
            <a:xfrm>
              <a:off x="3871723" y="3509145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</a:t>
              </a:r>
              <a:r>
                <a:rPr lang="en-US" sz="1200" dirty="0" err="1" smtClean="0"/>
                <a:t>Prefetch</a:t>
              </a:r>
              <a:endParaRPr lang="en-US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429000" y="3583869"/>
              <a:ext cx="469392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72204" y="2100047"/>
            <a:ext cx="6360498" cy="3191512"/>
            <a:chOff x="682560" y="2010839"/>
            <a:chExt cx="6360498" cy="3191512"/>
          </a:xfrm>
        </p:grpSpPr>
        <p:grpSp>
          <p:nvGrpSpPr>
            <p:cNvPr id="12" name="Group 11"/>
            <p:cNvGrpSpPr/>
            <p:nvPr/>
          </p:nvGrpSpPr>
          <p:grpSpPr>
            <a:xfrm>
              <a:off x="682560" y="2010839"/>
              <a:ext cx="6360498" cy="3191512"/>
              <a:chOff x="1335702" y="2010839"/>
              <a:chExt cx="6360498" cy="3191512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335702" y="2010839"/>
                <a:ext cx="6360498" cy="3191512"/>
                <a:chOff x="674650" y="1999688"/>
                <a:chExt cx="6360498" cy="3191512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674650" y="1999688"/>
                  <a:ext cx="6360498" cy="3191512"/>
                  <a:chOff x="674693" y="2003210"/>
                  <a:chExt cx="5256609" cy="3191512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674693" y="2003210"/>
                    <a:ext cx="5256609" cy="3191512"/>
                    <a:chOff x="673740" y="2043761"/>
                    <a:chExt cx="5256609" cy="1717506"/>
                  </a:xfrm>
                </p:grpSpPr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673740" y="2043761"/>
                      <a:ext cx="5256609" cy="1717506"/>
                    </a:xfrm>
                    <a:prstGeom prst="rect">
                      <a:avLst/>
                    </a:prstGeom>
                    <a:solidFill>
                      <a:srgbClr val="20202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5400000"/>
                      </a:lightRig>
                    </a:scene3d>
                    <a:sp3d prstMaterial="matte">
                      <a:contourClr>
                        <a:schemeClr val="dk1"/>
                      </a:contourClr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440" rIns="91440" rtlCol="0" anchor="ctr"/>
                    <a:lstStyle/>
                    <a:p>
                      <a:endParaRPr lang="pt-BR" sz="130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iterN     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r2</a:t>
                      </a:r>
                      <a:r>
                        <a:rPr lang="pt-BR" sz="1300" dirty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r1]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ld </a:t>
                      </a:r>
                      <a:r>
                        <a:rPr lang="pt-BR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spare1</a:t>
                      </a:r>
                      <a:r>
                        <a:rPr lang="pt-BR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r1+4</a:t>
                      </a:r>
                      <a:r>
                        <a:rPr lang="pt-BR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]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add r3, r0, r2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r4, [r3]</a:t>
                      </a:r>
                    </a:p>
                    <a:p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add 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r0, </a:t>
                      </a:r>
                      <a:r>
                        <a:rPr lang="it-IT" sz="1300" i="1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spare1</a:t>
                      </a:r>
                    </a:p>
                    <a:p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ld 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]</a:t>
                      </a:r>
                      <a:r>
                        <a:rPr lang="it-IT" sz="1300" i="1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endParaRPr lang="pt-BR" sz="1300" dirty="0" smtClean="0">
                        <a:solidFill>
                          <a:schemeClr val="accent2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@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p2 bra </a:t>
                      </a:r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loop</a:t>
                      </a:r>
                    </a:p>
                    <a:p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iterN+1   </a:t>
                      </a:r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</a:t>
                      </a:r>
                      <a:r>
                        <a:rPr lang="pt-BR" sz="1300" dirty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r2, [r1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]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add r3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, </a:t>
                      </a:r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r0, r2</a:t>
                      </a:r>
                      <a:endParaRPr lang="pt-BR" sz="1300" dirty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</a:t>
                      </a:r>
                      <a:r>
                        <a:rPr lang="pt-BR" sz="1300" dirty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r4, [r3]</a:t>
                      </a:r>
                      <a:endParaRPr lang="pt-BR" sz="1300" dirty="0" smtClean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	…</a:t>
                      </a:r>
                      <a:endParaRPr lang="pt-BR" sz="1300" dirty="0">
                        <a:solidFill>
                          <a:schemeClr val="bg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</a:t>
                      </a:r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@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p2 bra </a:t>
                      </a:r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loop</a:t>
                      </a:r>
                      <a:endParaRPr lang="pt-BR" sz="1300" dirty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3326135" y="2289181"/>
                      <a:ext cx="1005840" cy="7989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N-Load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 flipH="1">
                      <a:off x="2956897" y="2335390"/>
                      <a:ext cx="426720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" name="Rounded Rectangle 58"/>
                    <p:cNvSpPr/>
                    <p:nvPr/>
                  </p:nvSpPr>
                  <p:spPr>
                    <a:xfrm>
                      <a:off x="3326872" y="2604748"/>
                      <a:ext cx="1005840" cy="7989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A-Load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60" name="Straight Arrow Connector 59"/>
                    <p:cNvCxnSpPr/>
                    <p:nvPr/>
                  </p:nvCxnSpPr>
                  <p:spPr>
                    <a:xfrm flipH="1">
                      <a:off x="2963435" y="2644961"/>
                      <a:ext cx="387927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4" name="Rounded Rectangle 53"/>
                  <p:cNvSpPr/>
                  <p:nvPr/>
                </p:nvSpPr>
                <p:spPr>
                  <a:xfrm>
                    <a:off x="3321417" y="2653500"/>
                    <a:ext cx="1005840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N-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55" name="Straight Arrow Connector 54"/>
                  <p:cNvCxnSpPr/>
                  <p:nvPr/>
                </p:nvCxnSpPr>
                <p:spPr>
                  <a:xfrm flipH="1">
                    <a:off x="2955531" y="2728224"/>
                    <a:ext cx="387927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Rounded Rectangle 50"/>
                <p:cNvSpPr/>
                <p:nvPr/>
              </p:nvSpPr>
              <p:spPr>
                <a:xfrm>
                  <a:off x="3871723" y="3419937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A-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3429000" y="3494661"/>
                  <a:ext cx="469392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Rounded Rectangle 60"/>
              <p:cNvSpPr/>
              <p:nvPr/>
            </p:nvSpPr>
            <p:spPr>
              <a:xfrm>
                <a:off x="4550428" y="4204239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N-Load</a:t>
                </a:r>
                <a:endParaRPr lang="en-US" sz="1200" dirty="0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flipH="1">
                <a:off x="4103649" y="4290106"/>
                <a:ext cx="516331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Rounded Rectangle 113"/>
            <p:cNvSpPr/>
            <p:nvPr/>
          </p:nvSpPr>
          <p:spPr>
            <a:xfrm>
              <a:off x="3888333" y="4639137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A-Load</a:t>
              </a:r>
              <a:endParaRPr lang="en-US" sz="1200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H="1">
              <a:off x="3441554" y="4725004"/>
              <a:ext cx="516331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72204" y="2053334"/>
            <a:ext cx="6360498" cy="3280666"/>
            <a:chOff x="672204" y="1979342"/>
            <a:chExt cx="6360498" cy="3280666"/>
          </a:xfrm>
        </p:grpSpPr>
        <p:grpSp>
          <p:nvGrpSpPr>
            <p:cNvPr id="116" name="Group 115"/>
            <p:cNvGrpSpPr/>
            <p:nvPr/>
          </p:nvGrpSpPr>
          <p:grpSpPr>
            <a:xfrm>
              <a:off x="672204" y="1979342"/>
              <a:ext cx="6360498" cy="3280666"/>
              <a:chOff x="1335702" y="2155901"/>
              <a:chExt cx="6360498" cy="3280666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1335702" y="2155901"/>
                <a:ext cx="6360498" cy="3280666"/>
                <a:chOff x="674650" y="2144750"/>
                <a:chExt cx="6360498" cy="3280666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674650" y="2144750"/>
                  <a:ext cx="6360498" cy="3280666"/>
                  <a:chOff x="674693" y="2148272"/>
                  <a:chExt cx="5256609" cy="3280666"/>
                </a:xfrm>
              </p:grpSpPr>
              <p:grpSp>
                <p:nvGrpSpPr>
                  <p:cNvPr id="123" name="Group 122"/>
                  <p:cNvGrpSpPr/>
                  <p:nvPr/>
                </p:nvGrpSpPr>
                <p:grpSpPr>
                  <a:xfrm>
                    <a:off x="674693" y="2148272"/>
                    <a:ext cx="5256609" cy="3280666"/>
                    <a:chOff x="673740" y="2121826"/>
                    <a:chExt cx="5256609" cy="1765484"/>
                  </a:xfrm>
                </p:grpSpPr>
                <p:sp>
                  <p:nvSpPr>
                    <p:cNvPr id="126" name="Rectangle 125"/>
                    <p:cNvSpPr/>
                    <p:nvPr/>
                  </p:nvSpPr>
                  <p:spPr>
                    <a:xfrm>
                      <a:off x="673740" y="2121826"/>
                      <a:ext cx="5256609" cy="1765484"/>
                    </a:xfrm>
                    <a:prstGeom prst="rect">
                      <a:avLst/>
                    </a:prstGeom>
                    <a:solidFill>
                      <a:srgbClr val="202020"/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soft" dir="t">
                        <a:rot lat="0" lon="0" rev="5400000"/>
                      </a:lightRig>
                    </a:scene3d>
                    <a:sp3d prstMaterial="matte">
                      <a:contourClr>
                        <a:schemeClr val="dk1"/>
                      </a:contourClr>
                    </a:sp3d>
                  </p:spPr>
                  <p:style>
                    <a:lnRef idx="0">
                      <a:schemeClr val="dk1"/>
                    </a:lnRef>
                    <a:fillRef idx="3">
                      <a:schemeClr val="dk1"/>
                    </a:fillRef>
                    <a:effectRef idx="3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lIns="91440" rIns="91440" rtlCol="0" anchor="ctr"/>
                    <a:lstStyle/>
                    <a:p>
                      <a:endParaRPr lang="pt-BR" sz="130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iterN     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r2</a:t>
                      </a:r>
                      <a:r>
                        <a:rPr lang="pt-BR" sz="1300" dirty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r1]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ld </a:t>
                      </a:r>
                      <a:r>
                        <a:rPr lang="pt-BR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spare1</a:t>
                      </a:r>
                      <a:r>
                        <a:rPr lang="pt-BR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r1+4</a:t>
                      </a:r>
                      <a:r>
                        <a:rPr lang="pt-BR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]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add r3, r0, r2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r4, [r3]</a:t>
                      </a:r>
                    </a:p>
                    <a:p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add 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r0, </a:t>
                      </a:r>
                      <a:r>
                        <a:rPr lang="it-IT" sz="1300" i="1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spare1</a:t>
                      </a:r>
                    </a:p>
                    <a:p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ld 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, [</a:t>
                      </a:r>
                      <a:r>
                        <a:rPr lang="it-IT" sz="1300" i="1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spare2</a:t>
                      </a:r>
                      <a:r>
                        <a:rPr lang="it-IT" sz="1300" dirty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]</a:t>
                      </a:r>
                      <a:r>
                        <a:rPr lang="it-IT" sz="1300" i="1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it-IT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endParaRPr lang="pt-BR" sz="1300" dirty="0" smtClean="0">
                        <a:solidFill>
                          <a:schemeClr val="accent2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@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p2 bra </a:t>
                      </a:r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loop</a:t>
                      </a:r>
                    </a:p>
                    <a:p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iterN+1   </a:t>
                      </a:r>
                      <a:r>
                        <a: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  <a:p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 smtClean="0">
                          <a:solidFill>
                            <a:schemeClr val="accent3"/>
                          </a:solidFill>
                          <a:latin typeface="Consolas" pitchFamily="49" charset="0"/>
                          <a:cs typeface="Consolas" pitchFamily="49" charset="0"/>
                        </a:rPr>
                        <a:t>mov r2</a:t>
                      </a:r>
                      <a:r>
                        <a:rPr lang="pt-BR" sz="1300" dirty="0">
                          <a:solidFill>
                            <a:schemeClr val="accent3"/>
                          </a:solidFill>
                          <a:latin typeface="Consolas" pitchFamily="49" charset="0"/>
                          <a:cs typeface="Consolas" pitchFamily="49" charset="0"/>
                        </a:rPr>
                        <a:t>, </a:t>
                      </a:r>
                      <a:r>
                        <a:rPr lang="pt-BR" sz="1300" i="1" dirty="0">
                          <a:solidFill>
                            <a:schemeClr val="accent3"/>
                          </a:solidFill>
                          <a:latin typeface="Consolas" pitchFamily="49" charset="0"/>
                          <a:cs typeface="Consolas" pitchFamily="49" charset="0"/>
                        </a:rPr>
                        <a:t>spare1</a:t>
                      </a:r>
                      <a:endParaRPr lang="pt-BR" sz="1300" dirty="0" smtClean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add r3, r0, r2</a:t>
                      </a:r>
                      <a:endParaRPr lang="pt-BR" sz="1300" dirty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	</a:t>
                      </a:r>
                      <a:r>
                        <a:rPr lang="pt-BR" sz="1300" dirty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rPr>
                        <a:t>ld r4, [r3]</a:t>
                      </a:r>
                      <a:endParaRPr lang="pt-BR" sz="1300" dirty="0">
                        <a:solidFill>
                          <a:schemeClr val="accent1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	…</a:t>
                      </a:r>
                    </a:p>
                    <a:p>
                      <a:r>
                        <a:rPr lang="pt-BR" sz="1300" dirty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rPr>
                        <a:t>          @p2 bra </a:t>
                      </a:r>
                      <a:r>
                        <a: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rPr>
                        <a:t>loop</a:t>
                      </a:r>
                    </a:p>
                  </p:txBody>
                </p:sp>
                <p:sp>
                  <p:nvSpPr>
                    <p:cNvPr id="127" name="Rounded Rectangle 126"/>
                    <p:cNvSpPr/>
                    <p:nvPr/>
                  </p:nvSpPr>
                  <p:spPr>
                    <a:xfrm>
                      <a:off x="3326135" y="2391197"/>
                      <a:ext cx="1005840" cy="7989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N-Load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128" name="Straight Arrow Connector 127"/>
                    <p:cNvCxnSpPr/>
                    <p:nvPr/>
                  </p:nvCxnSpPr>
                  <p:spPr>
                    <a:xfrm flipH="1">
                      <a:off x="2956897" y="2441083"/>
                      <a:ext cx="426720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" name="Rounded Rectangle 128"/>
                    <p:cNvSpPr/>
                    <p:nvPr/>
                  </p:nvSpPr>
                  <p:spPr>
                    <a:xfrm>
                      <a:off x="3326872" y="2706764"/>
                      <a:ext cx="1005840" cy="79891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A-Load</a:t>
                      </a:r>
                      <a:endParaRPr lang="en-US" sz="1200" dirty="0"/>
                    </a:p>
                  </p:txBody>
                </p:sp>
                <p:cxnSp>
                  <p:nvCxnSpPr>
                    <p:cNvPr id="130" name="Straight Arrow Connector 129"/>
                    <p:cNvCxnSpPr/>
                    <p:nvPr/>
                  </p:nvCxnSpPr>
                  <p:spPr>
                    <a:xfrm flipH="1">
                      <a:off x="2963435" y="2750654"/>
                      <a:ext cx="387927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" name="Rounded Rectangle 123"/>
                  <p:cNvSpPr/>
                  <p:nvPr/>
                </p:nvSpPr>
                <p:spPr>
                  <a:xfrm>
                    <a:off x="3321417" y="2843067"/>
                    <a:ext cx="1005840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N-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125" name="Straight Arrow Connector 124"/>
                  <p:cNvCxnSpPr/>
                  <p:nvPr/>
                </p:nvCxnSpPr>
                <p:spPr>
                  <a:xfrm flipH="1">
                    <a:off x="2955531" y="2924624"/>
                    <a:ext cx="387927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Rounded Rectangle 120"/>
                <p:cNvSpPr/>
                <p:nvPr/>
              </p:nvSpPr>
              <p:spPr>
                <a:xfrm>
                  <a:off x="3871723" y="3609504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A-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122" name="Straight Arrow Connector 121"/>
                <p:cNvCxnSpPr/>
                <p:nvPr/>
              </p:nvCxnSpPr>
              <p:spPr>
                <a:xfrm flipH="1">
                  <a:off x="3429000" y="3691061"/>
                  <a:ext cx="469392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Rounded Rectangle 117"/>
              <p:cNvSpPr/>
              <p:nvPr/>
            </p:nvSpPr>
            <p:spPr>
              <a:xfrm>
                <a:off x="4550428" y="4393806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Use N-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>
              <a:xfrm flipH="1">
                <a:off x="4103649" y="4486506"/>
                <a:ext cx="516331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Rounded Rectangle 130"/>
            <p:cNvSpPr/>
            <p:nvPr/>
          </p:nvSpPr>
          <p:spPr>
            <a:xfrm>
              <a:off x="3875049" y="4648200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A-Load</a:t>
              </a:r>
              <a:endParaRPr lang="en-US" sz="12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>
              <a:off x="3446069" y="4713249"/>
              <a:ext cx="516331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72204" y="2199976"/>
            <a:ext cx="6360498" cy="3390433"/>
            <a:chOff x="3393102" y="2155372"/>
            <a:chExt cx="6360498" cy="3390433"/>
          </a:xfrm>
        </p:grpSpPr>
        <p:grpSp>
          <p:nvGrpSpPr>
            <p:cNvPr id="133" name="Group 132"/>
            <p:cNvGrpSpPr/>
            <p:nvPr/>
          </p:nvGrpSpPr>
          <p:grpSpPr>
            <a:xfrm>
              <a:off x="3393102" y="2155372"/>
              <a:ext cx="6360498" cy="3390433"/>
              <a:chOff x="685802" y="2155372"/>
              <a:chExt cx="6360498" cy="3390433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685802" y="2155372"/>
                <a:ext cx="6360498" cy="3390433"/>
                <a:chOff x="1335702" y="2155902"/>
                <a:chExt cx="6360498" cy="3390433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335702" y="2155902"/>
                  <a:ext cx="6360498" cy="3390433"/>
                  <a:chOff x="674650" y="2144751"/>
                  <a:chExt cx="6360498" cy="3390433"/>
                </a:xfrm>
              </p:grpSpPr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674650" y="2144751"/>
                    <a:ext cx="6360498" cy="3390433"/>
                    <a:chOff x="674693" y="2148273"/>
                    <a:chExt cx="5256609" cy="3390433"/>
                  </a:xfrm>
                </p:grpSpPr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674693" y="2148273"/>
                      <a:ext cx="5256609" cy="3390433"/>
                      <a:chOff x="673740" y="2121827"/>
                      <a:chExt cx="5256609" cy="1824555"/>
                    </a:xfrm>
                  </p:grpSpPr>
                  <p:sp>
                    <p:nvSpPr>
                      <p:cNvPr id="146" name="Rectangle 145"/>
                      <p:cNvSpPr/>
                      <p:nvPr/>
                    </p:nvSpPr>
                    <p:spPr>
                      <a:xfrm>
                        <a:off x="673740" y="2121827"/>
                        <a:ext cx="5256609" cy="1824555"/>
                      </a:xfrm>
                      <a:prstGeom prst="rect">
                        <a:avLst/>
                      </a:prstGeom>
                      <a:solidFill>
                        <a:srgbClr val="202020"/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5400000"/>
                        </a:lightRig>
                      </a:scene3d>
                      <a:sp3d prstMaterial="matte">
                        <a:contourClr>
                          <a:schemeClr val="dk1"/>
                        </a:contourClr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91440" rtlCol="0" anchor="ctr"/>
                      <a:lstStyle/>
                      <a:p>
                        <a:endPara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iterN     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r2</a:t>
                        </a:r>
                        <a:r>
                          <a:rPr lang="pt-BR" sz="1300" dirty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r1]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ld </a:t>
                        </a:r>
                        <a:r>
                          <a:rPr lang="pt-BR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r1+4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]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add r3, r0, r2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r4, [r3]</a:t>
                        </a:r>
                      </a:p>
                      <a:p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add 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r0, </a:t>
                        </a:r>
                        <a:r>
                          <a:rPr lang="it-IT" sz="1300" i="1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</a:p>
                      <a:p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]</a:t>
                        </a:r>
                        <a:r>
                          <a:rPr lang="it-IT" sz="1300" i="1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endPara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@</a:t>
                        </a:r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p2 bra </a:t>
                        </a:r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loop</a:t>
                        </a: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iterN+1   </a:t>
                        </a:r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mov r2</a:t>
                        </a:r>
                        <a:r>
                          <a:rPr lang="pt-BR" sz="1300" dirty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</a:t>
                        </a:r>
                        <a:r>
                          <a:rPr lang="pt-BR" sz="1300" i="1" dirty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</a:t>
                        </a:r>
                        <a:r>
                          <a:rPr lang="pt-BR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r1+4]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add r3, r0, r2</a:t>
                        </a:r>
                        <a:endPara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r4, [r3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]</a:t>
                        </a: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…</a:t>
                        </a: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@p2 bra </a:t>
                        </a:r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loop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endPara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</p:txBody>
                  </p:sp>
                  <p:sp>
                    <p:nvSpPr>
                      <p:cNvPr id="147" name="Rounded Rectangle 146"/>
                      <p:cNvSpPr/>
                      <p:nvPr/>
                    </p:nvSpPr>
                    <p:spPr>
                      <a:xfrm>
                        <a:off x="3326135" y="2309144"/>
                        <a:ext cx="1005840" cy="79891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N-Load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148" name="Straight Arrow Connector 147"/>
                      <p:cNvCxnSpPr/>
                      <p:nvPr/>
                    </p:nvCxnSpPr>
                    <p:spPr>
                      <a:xfrm flipH="1">
                        <a:off x="2956897" y="2355353"/>
                        <a:ext cx="426720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9" name="Rounded Rectangle 148"/>
                      <p:cNvSpPr/>
                      <p:nvPr/>
                    </p:nvSpPr>
                    <p:spPr>
                      <a:xfrm>
                        <a:off x="3326872" y="2624711"/>
                        <a:ext cx="1005840" cy="79891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A-Load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150" name="Straight Arrow Connector 149"/>
                      <p:cNvCxnSpPr/>
                      <p:nvPr/>
                    </p:nvCxnSpPr>
                    <p:spPr>
                      <a:xfrm flipH="1">
                        <a:off x="2963435" y="2664924"/>
                        <a:ext cx="387927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4" name="Rounded Rectangle 143"/>
                    <p:cNvSpPr/>
                    <p:nvPr/>
                  </p:nvSpPr>
                  <p:spPr>
                    <a:xfrm>
                      <a:off x="3321417" y="2690594"/>
                      <a:ext cx="1005840" cy="148455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N-</a:t>
                      </a:r>
                      <a:r>
                        <a:rPr lang="en-US" sz="1200" dirty="0" err="1" smtClean="0"/>
                        <a:t>Prefetch</a:t>
                      </a:r>
                      <a:endParaRPr lang="en-US" sz="1200" dirty="0"/>
                    </a:p>
                  </p:txBody>
                </p:sp>
                <p:cxnSp>
                  <p:nvCxnSpPr>
                    <p:cNvPr id="145" name="Straight Arrow Connector 144"/>
                    <p:cNvCxnSpPr/>
                    <p:nvPr/>
                  </p:nvCxnSpPr>
                  <p:spPr>
                    <a:xfrm flipH="1">
                      <a:off x="2955531" y="2765318"/>
                      <a:ext cx="387927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1" name="Rounded Rectangle 140"/>
                  <p:cNvSpPr/>
                  <p:nvPr/>
                </p:nvSpPr>
                <p:spPr>
                  <a:xfrm>
                    <a:off x="3871723" y="3457031"/>
                    <a:ext cx="1217067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A-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142" name="Straight Arrow Connector 141"/>
                  <p:cNvCxnSpPr/>
                  <p:nvPr/>
                </p:nvCxnSpPr>
                <p:spPr>
                  <a:xfrm flipH="1">
                    <a:off x="3429000" y="3531755"/>
                    <a:ext cx="469392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Rounded Rectangle 137"/>
                <p:cNvSpPr/>
                <p:nvPr/>
              </p:nvSpPr>
              <p:spPr>
                <a:xfrm>
                  <a:off x="4550428" y="4241333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Use N-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139" name="Straight Arrow Connector 138"/>
                <p:cNvCxnSpPr/>
                <p:nvPr/>
              </p:nvCxnSpPr>
              <p:spPr>
                <a:xfrm flipH="1">
                  <a:off x="4103649" y="4327200"/>
                  <a:ext cx="516331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5" name="Rounded Rectangle 134"/>
              <p:cNvSpPr/>
              <p:nvPr/>
            </p:nvSpPr>
            <p:spPr>
              <a:xfrm>
                <a:off x="3893493" y="4465458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>
              <a:xfrm flipH="1">
                <a:off x="3450770" y="4540182"/>
                <a:ext cx="469392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ounded Rectangle 150"/>
            <p:cNvSpPr/>
            <p:nvPr/>
          </p:nvSpPr>
          <p:spPr>
            <a:xfrm>
              <a:off x="6598080" y="4865649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A-Load</a:t>
              </a:r>
              <a:endParaRPr lang="en-US" sz="1200" dirty="0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H="1">
              <a:off x="6158321" y="4940374"/>
              <a:ext cx="469392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682560" y="2209800"/>
            <a:ext cx="6360498" cy="3390433"/>
            <a:chOff x="3393102" y="2155372"/>
            <a:chExt cx="6360498" cy="3390433"/>
          </a:xfrm>
        </p:grpSpPr>
        <p:grpSp>
          <p:nvGrpSpPr>
            <p:cNvPr id="154" name="Group 153"/>
            <p:cNvGrpSpPr/>
            <p:nvPr/>
          </p:nvGrpSpPr>
          <p:grpSpPr>
            <a:xfrm>
              <a:off x="3393102" y="2155372"/>
              <a:ext cx="6360498" cy="3390433"/>
              <a:chOff x="685802" y="2155372"/>
              <a:chExt cx="6360498" cy="3390433"/>
            </a:xfrm>
          </p:grpSpPr>
          <p:grpSp>
            <p:nvGrpSpPr>
              <p:cNvPr id="157" name="Group 156"/>
              <p:cNvGrpSpPr/>
              <p:nvPr/>
            </p:nvGrpSpPr>
            <p:grpSpPr>
              <a:xfrm>
                <a:off x="685802" y="2155372"/>
                <a:ext cx="6360498" cy="3390433"/>
                <a:chOff x="1335702" y="2155902"/>
                <a:chExt cx="6360498" cy="3390433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335702" y="2155902"/>
                  <a:ext cx="6360498" cy="3390433"/>
                  <a:chOff x="674650" y="2144751"/>
                  <a:chExt cx="6360498" cy="3390433"/>
                </a:xfrm>
              </p:grpSpPr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674650" y="2144751"/>
                    <a:ext cx="6360498" cy="3390433"/>
                    <a:chOff x="674693" y="2148273"/>
                    <a:chExt cx="5256609" cy="3390433"/>
                  </a:xfrm>
                </p:grpSpPr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674693" y="2148273"/>
                      <a:ext cx="5256609" cy="3390433"/>
                      <a:chOff x="673740" y="2121827"/>
                      <a:chExt cx="5256609" cy="1824555"/>
                    </a:xfrm>
                  </p:grpSpPr>
                  <p:sp>
                    <p:nvSpPr>
                      <p:cNvPr id="169" name="Rectangle 168"/>
                      <p:cNvSpPr/>
                      <p:nvPr/>
                    </p:nvSpPr>
                    <p:spPr>
                      <a:xfrm>
                        <a:off x="673740" y="2121827"/>
                        <a:ext cx="5256609" cy="1824555"/>
                      </a:xfrm>
                      <a:prstGeom prst="rect">
                        <a:avLst/>
                      </a:prstGeom>
                      <a:solidFill>
                        <a:srgbClr val="202020"/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soft" dir="t">
                          <a:rot lat="0" lon="0" rev="5400000"/>
                        </a:lightRig>
                      </a:scene3d>
                      <a:sp3d prstMaterial="matte">
                        <a:contourClr>
                          <a:schemeClr val="dk1"/>
                        </a:contourClr>
                      </a:sp3d>
                    </p:spPr>
                    <p:style>
                      <a:lnRef idx="0">
                        <a:schemeClr val="dk1"/>
                      </a:lnRef>
                      <a:fillRef idx="3">
                        <a:schemeClr val="dk1"/>
                      </a:fillRef>
                      <a:effectRef idx="3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lIns="91440" rIns="91440" rtlCol="0" anchor="ctr"/>
                      <a:lstStyle/>
                      <a:p>
                        <a:endParaRPr lang="pt-BR" sz="130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iterN     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r2</a:t>
                        </a:r>
                        <a:r>
                          <a:rPr lang="pt-BR" sz="1300" dirty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r1]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ld </a:t>
                        </a:r>
                        <a:r>
                          <a:rPr lang="pt-BR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r1+4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]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add r3, r0, r2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r4, [r3]</a:t>
                        </a:r>
                      </a:p>
                      <a:p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add 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r0, </a:t>
                        </a:r>
                        <a:r>
                          <a:rPr lang="it-IT" sz="1300" i="1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</a:p>
                      <a:p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it-IT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r>
                          <a:rPr lang="it-IT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]</a:t>
                        </a:r>
                        <a:r>
                          <a:rPr lang="it-IT" sz="1300" i="1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</a:t>
                        </a:r>
                        <a:r>
                          <a:rPr lang="it-IT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endParaRPr lang="pt-BR" sz="1300" dirty="0" smtClean="0">
                          <a:solidFill>
                            <a:schemeClr val="accent2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@</a:t>
                        </a:r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p2 bra </a:t>
                        </a:r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loop</a:t>
                        </a: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iterN+1   </a:t>
                        </a:r>
                        <a:r>
                          <a: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…</a:t>
                        </a:r>
                      </a:p>
                      <a:p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mov r2</a:t>
                        </a:r>
                        <a:r>
                          <a:rPr lang="pt-BR" sz="1300" dirty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</a:t>
                        </a:r>
                        <a:r>
                          <a:rPr lang="pt-BR" sz="1300" i="1" dirty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ld </a:t>
                        </a:r>
                        <a:r>
                          <a:rPr lang="pt-BR" sz="1300" i="1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spare1</a:t>
                        </a:r>
                        <a:r>
                          <a:rPr lang="pt-BR" sz="1300" dirty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, [</a:t>
                        </a:r>
                        <a:r>
                          <a: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r1+4]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add r3, r0, r2</a:t>
                        </a:r>
                        <a:endPara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</a:t>
                        </a:r>
                        <a:r>
                          <a:rPr lang="pt-BR" sz="1300" dirty="0" smtClean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mov r4, </a:t>
                        </a:r>
                        <a:r>
                          <a:rPr lang="pt-BR" sz="1300" i="1" dirty="0" smtClean="0">
                            <a:solidFill>
                              <a:schemeClr val="accent3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spare2</a:t>
                        </a:r>
                        <a:endParaRPr lang="pt-BR" sz="1300" dirty="0" smtClean="0">
                          <a:solidFill>
                            <a:schemeClr val="accent4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	…</a:t>
                        </a:r>
                      </a:p>
                      <a:p>
                        <a:r>
                          <a:rPr lang="pt-BR" sz="1300" dirty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          @p2 bra </a:t>
                        </a:r>
                        <a:r>
                          <a: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rPr>
                          <a:t>loop</a:t>
                        </a:r>
                        <a:endParaRPr lang="pt-BR" sz="1300" dirty="0" smtClean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  <a:p>
                        <a:endParaRPr lang="pt-BR" sz="1300" dirty="0">
                          <a:solidFill>
                            <a:schemeClr val="accent1"/>
                          </a:solidFill>
                          <a:latin typeface="Consolas" pitchFamily="49" charset="0"/>
                          <a:cs typeface="Consolas" pitchFamily="49" charset="0"/>
                        </a:endParaRPr>
                      </a:p>
                    </p:txBody>
                  </p:sp>
                  <p:sp>
                    <p:nvSpPr>
                      <p:cNvPr id="170" name="Rounded Rectangle 169"/>
                      <p:cNvSpPr/>
                      <p:nvPr/>
                    </p:nvSpPr>
                    <p:spPr>
                      <a:xfrm>
                        <a:off x="3326135" y="2309144"/>
                        <a:ext cx="1005840" cy="79891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N-Load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171" name="Straight Arrow Connector 170"/>
                      <p:cNvCxnSpPr/>
                      <p:nvPr/>
                    </p:nvCxnSpPr>
                    <p:spPr>
                      <a:xfrm flipH="1">
                        <a:off x="2956897" y="2355353"/>
                        <a:ext cx="426720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2" name="Rounded Rectangle 171"/>
                      <p:cNvSpPr/>
                      <p:nvPr/>
                    </p:nvSpPr>
                    <p:spPr>
                      <a:xfrm>
                        <a:off x="3326872" y="2624711"/>
                        <a:ext cx="1005840" cy="79891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A-Load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173" name="Straight Arrow Connector 172"/>
                      <p:cNvCxnSpPr/>
                      <p:nvPr/>
                    </p:nvCxnSpPr>
                    <p:spPr>
                      <a:xfrm flipH="1">
                        <a:off x="2963435" y="2664924"/>
                        <a:ext cx="387927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7" name="Rounded Rectangle 166"/>
                    <p:cNvSpPr/>
                    <p:nvPr/>
                  </p:nvSpPr>
                  <p:spPr>
                    <a:xfrm>
                      <a:off x="3321417" y="2690594"/>
                      <a:ext cx="1005840" cy="148455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N-</a:t>
                      </a:r>
                      <a:r>
                        <a:rPr lang="en-US" sz="1200" dirty="0" err="1" smtClean="0"/>
                        <a:t>Prefetch</a:t>
                      </a:r>
                      <a:endParaRPr lang="en-US" sz="1200" dirty="0"/>
                    </a:p>
                  </p:txBody>
                </p:sp>
                <p:cxnSp>
                  <p:nvCxnSpPr>
                    <p:cNvPr id="168" name="Straight Arrow Connector 167"/>
                    <p:cNvCxnSpPr/>
                    <p:nvPr/>
                  </p:nvCxnSpPr>
                  <p:spPr>
                    <a:xfrm flipH="1">
                      <a:off x="2955531" y="2765318"/>
                      <a:ext cx="387927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4" name="Rounded Rectangle 163"/>
                  <p:cNvSpPr/>
                  <p:nvPr/>
                </p:nvSpPr>
                <p:spPr>
                  <a:xfrm>
                    <a:off x="3871723" y="3457031"/>
                    <a:ext cx="1217067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A-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165" name="Straight Arrow Connector 164"/>
                  <p:cNvCxnSpPr/>
                  <p:nvPr/>
                </p:nvCxnSpPr>
                <p:spPr>
                  <a:xfrm flipH="1">
                    <a:off x="3429000" y="3531755"/>
                    <a:ext cx="469392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1" name="Rounded Rectangle 160"/>
                <p:cNvSpPr/>
                <p:nvPr/>
              </p:nvSpPr>
              <p:spPr>
                <a:xfrm>
                  <a:off x="4550428" y="4241333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Use N-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162" name="Straight Arrow Connector 161"/>
                <p:cNvCxnSpPr/>
                <p:nvPr/>
              </p:nvCxnSpPr>
              <p:spPr>
                <a:xfrm flipH="1">
                  <a:off x="4103649" y="4327200"/>
                  <a:ext cx="516331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8" name="Rounded Rectangle 157"/>
              <p:cNvSpPr/>
              <p:nvPr/>
            </p:nvSpPr>
            <p:spPr>
              <a:xfrm>
                <a:off x="3893493" y="4465458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159" name="Straight Arrow Connector 158"/>
              <p:cNvCxnSpPr/>
              <p:nvPr/>
            </p:nvCxnSpPr>
            <p:spPr>
              <a:xfrm flipH="1">
                <a:off x="3450770" y="4540182"/>
                <a:ext cx="469392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Rounded Rectangle 154"/>
            <p:cNvSpPr/>
            <p:nvPr/>
          </p:nvSpPr>
          <p:spPr>
            <a:xfrm>
              <a:off x="6598080" y="4865649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Use A-</a:t>
              </a:r>
              <a:r>
                <a:rPr lang="en-US" sz="1200" dirty="0" err="1" smtClean="0"/>
                <a:t>Prefetch</a:t>
              </a:r>
              <a:endParaRPr lang="en-US" sz="1200" dirty="0"/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flipH="1">
              <a:off x="6158321" y="4940374"/>
              <a:ext cx="469392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671674" y="2307772"/>
            <a:ext cx="6360498" cy="3598326"/>
            <a:chOff x="671674" y="2307772"/>
            <a:chExt cx="6360498" cy="3598326"/>
          </a:xfrm>
        </p:grpSpPr>
        <p:grpSp>
          <p:nvGrpSpPr>
            <p:cNvPr id="174" name="Group 173"/>
            <p:cNvGrpSpPr/>
            <p:nvPr/>
          </p:nvGrpSpPr>
          <p:grpSpPr>
            <a:xfrm>
              <a:off x="671674" y="2307772"/>
              <a:ext cx="6360498" cy="3598326"/>
              <a:chOff x="3393102" y="2155372"/>
              <a:chExt cx="6360498" cy="3598326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3393102" y="2155372"/>
                <a:ext cx="6360498" cy="3598326"/>
                <a:chOff x="685802" y="2155372"/>
                <a:chExt cx="6360498" cy="3598326"/>
              </a:xfrm>
            </p:grpSpPr>
            <p:grpSp>
              <p:nvGrpSpPr>
                <p:cNvPr id="178" name="Group 177"/>
                <p:cNvGrpSpPr/>
                <p:nvPr/>
              </p:nvGrpSpPr>
              <p:grpSpPr>
                <a:xfrm>
                  <a:off x="685802" y="2155372"/>
                  <a:ext cx="6360498" cy="3598326"/>
                  <a:chOff x="1335702" y="2155902"/>
                  <a:chExt cx="6360498" cy="3598326"/>
                </a:xfrm>
              </p:grpSpPr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1335702" y="2155902"/>
                    <a:ext cx="6360498" cy="3598326"/>
                    <a:chOff x="674650" y="2144751"/>
                    <a:chExt cx="6360498" cy="3598326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674650" y="2144751"/>
                      <a:ext cx="6360498" cy="3598326"/>
                      <a:chOff x="674693" y="2148273"/>
                      <a:chExt cx="5256609" cy="3598326"/>
                    </a:xfrm>
                  </p:grpSpPr>
                  <p:grpSp>
                    <p:nvGrpSpPr>
                      <p:cNvPr id="187" name="Group 186"/>
                      <p:cNvGrpSpPr/>
                      <p:nvPr/>
                    </p:nvGrpSpPr>
                    <p:grpSpPr>
                      <a:xfrm>
                        <a:off x="674693" y="2148273"/>
                        <a:ext cx="5256609" cy="3598326"/>
                        <a:chOff x="673740" y="2121827"/>
                        <a:chExt cx="5256609" cy="1936432"/>
                      </a:xfrm>
                    </p:grpSpPr>
                    <p:sp>
                      <p:nvSpPr>
                        <p:cNvPr id="190" name="Rectangle 189"/>
                        <p:cNvSpPr/>
                        <p:nvPr/>
                      </p:nvSpPr>
                      <p:spPr>
                        <a:xfrm>
                          <a:off x="673740" y="2121827"/>
                          <a:ext cx="5256609" cy="1936432"/>
                        </a:xfrm>
                        <a:prstGeom prst="rect">
                          <a:avLst/>
                        </a:prstGeom>
                        <a:solidFill>
                          <a:srgbClr val="20202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soft" dir="t">
                            <a:rot lat="0" lon="0" rev="5400000"/>
                          </a:lightRig>
                        </a:scene3d>
                        <a:sp3d prstMaterial="matte">
                          <a:contourClr>
                            <a:schemeClr val="dk1"/>
                          </a:contourClr>
                        </a:sp3d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91440" rIns="91440" rtlCol="0" anchor="ctr"/>
                        <a:lstStyle/>
                        <a:p>
                          <a:endParaRPr lang="pt-BR" sz="1300" dirty="0" smtClean="0">
                            <a:solidFill>
                              <a:schemeClr val="bg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iterN     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r2</a:t>
                          </a:r>
                          <a:r>
                            <a:rPr lang="pt-BR" sz="1300" dirty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r1]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ld </a:t>
                          </a:r>
                          <a:r>
                            <a:rPr lang="pt-BR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r1+4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add r3, r0, r2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r4, [r3]</a:t>
                          </a:r>
                        </a:p>
                        <a:p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add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r0, </a:t>
                          </a:r>
                          <a:r>
                            <a:rPr lang="it-IT" sz="1300" i="1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</a:p>
                        <a:p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  <a:r>
                            <a:rPr lang="it-IT" sz="1300" i="1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endPara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@</a:t>
                          </a:r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p2 bra </a:t>
                          </a:r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loop</a:t>
                          </a: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iterN+1   </a:t>
                          </a:r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mov r2</a:t>
                          </a:r>
                          <a:r>
                            <a:rPr lang="pt-BR" sz="1300" dirty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pt-BR" sz="1300" i="1" dirty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endPara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pt-BR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r1+4]</a:t>
                          </a:r>
                          <a:endPara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add r3, r0, r2</a:t>
                          </a:r>
                          <a:endPara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mov r4, </a:t>
                          </a:r>
                          <a:r>
                            <a:rPr lang="pt-BR" sz="1300" i="1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</a:p>
                        <a:p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add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r0,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</a:p>
                        <a:p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  <a:endPara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…</a:t>
                          </a: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@p2 bra </a:t>
                          </a:r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loop</a:t>
                          </a:r>
                        </a:p>
                        <a:p>
                          <a:endPara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</p:txBody>
                    </p:sp>
                    <p:sp>
                      <p:nvSpPr>
                        <p:cNvPr id="191" name="Rounded Rectangle 190"/>
                        <p:cNvSpPr/>
                        <p:nvPr/>
                      </p:nvSpPr>
                      <p:spPr>
                        <a:xfrm>
                          <a:off x="3326135" y="2262422"/>
                          <a:ext cx="1005840" cy="79891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dirty="0" smtClean="0"/>
                            <a:t>N-Load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192" name="Straight Arrow Connector 191"/>
                        <p:cNvCxnSpPr/>
                        <p:nvPr/>
                      </p:nvCxnSpPr>
                      <p:spPr>
                        <a:xfrm flipH="1">
                          <a:off x="2956897" y="2308631"/>
                          <a:ext cx="426720" cy="0"/>
                        </a:xfrm>
                        <a:prstGeom prst="straightConnector1">
                          <a:avLst/>
                        </a:prstGeom>
                        <a:ln>
                          <a:prstDash val="sysDas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3" name="Rounded Rectangle 192"/>
                        <p:cNvSpPr/>
                        <p:nvPr/>
                      </p:nvSpPr>
                      <p:spPr>
                        <a:xfrm>
                          <a:off x="3326872" y="2577989"/>
                          <a:ext cx="1005840" cy="79891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dirty="0" smtClean="0"/>
                            <a:t>A-Load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194" name="Straight Arrow Connector 193"/>
                        <p:cNvCxnSpPr/>
                        <p:nvPr/>
                      </p:nvCxnSpPr>
                      <p:spPr>
                        <a:xfrm flipH="1">
                          <a:off x="2963435" y="2618202"/>
                          <a:ext cx="387927" cy="0"/>
                        </a:xfrm>
                        <a:prstGeom prst="straightConnector1">
                          <a:avLst/>
                        </a:prstGeom>
                        <a:ln>
                          <a:prstDash val="sysDas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88" name="Rounded Rectangle 187"/>
                      <p:cNvSpPr/>
                      <p:nvPr/>
                    </p:nvSpPr>
                    <p:spPr>
                      <a:xfrm>
                        <a:off x="3321417" y="2603773"/>
                        <a:ext cx="1005840" cy="148455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N-</a:t>
                        </a:r>
                        <a:r>
                          <a:rPr lang="en-US" sz="1200" dirty="0" err="1" smtClean="0"/>
                          <a:t>Prefetch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189" name="Straight Arrow Connector 188"/>
                      <p:cNvCxnSpPr/>
                      <p:nvPr/>
                    </p:nvCxnSpPr>
                    <p:spPr>
                      <a:xfrm flipH="1">
                        <a:off x="2955531" y="2678497"/>
                        <a:ext cx="387927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ounded Rectangle 184"/>
                    <p:cNvSpPr/>
                    <p:nvPr/>
                  </p:nvSpPr>
                  <p:spPr>
                    <a:xfrm>
                      <a:off x="3871723" y="3370210"/>
                      <a:ext cx="1217067" cy="148455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A-</a:t>
                      </a:r>
                      <a:r>
                        <a:rPr lang="en-US" sz="1200" dirty="0" err="1" smtClean="0"/>
                        <a:t>Prefetch</a:t>
                      </a:r>
                      <a:endParaRPr lang="en-US" sz="1200" dirty="0"/>
                    </a:p>
                  </p:txBody>
                </p:sp>
                <p:cxnSp>
                  <p:nvCxnSpPr>
                    <p:cNvPr id="186" name="Straight Arrow Connector 185"/>
                    <p:cNvCxnSpPr/>
                    <p:nvPr/>
                  </p:nvCxnSpPr>
                  <p:spPr>
                    <a:xfrm flipH="1">
                      <a:off x="3429000" y="3444934"/>
                      <a:ext cx="469392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2" name="Rounded Rectangle 181"/>
                  <p:cNvSpPr/>
                  <p:nvPr/>
                </p:nvSpPr>
                <p:spPr>
                  <a:xfrm>
                    <a:off x="4550428" y="4154512"/>
                    <a:ext cx="1217067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Use N-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183" name="Straight Arrow Connector 182"/>
                  <p:cNvCxnSpPr/>
                  <p:nvPr/>
                </p:nvCxnSpPr>
                <p:spPr>
                  <a:xfrm flipH="1">
                    <a:off x="4103649" y="4240379"/>
                    <a:ext cx="516331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9" name="Rounded Rectangle 178"/>
                <p:cNvSpPr/>
                <p:nvPr/>
              </p:nvSpPr>
              <p:spPr>
                <a:xfrm>
                  <a:off x="3893493" y="4378637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180" name="Straight Arrow Connector 179"/>
                <p:cNvCxnSpPr/>
                <p:nvPr/>
              </p:nvCxnSpPr>
              <p:spPr>
                <a:xfrm flipH="1">
                  <a:off x="3450770" y="4453361"/>
                  <a:ext cx="469392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Rounded Rectangle 175"/>
              <p:cNvSpPr/>
              <p:nvPr/>
            </p:nvSpPr>
            <p:spPr>
              <a:xfrm>
                <a:off x="6598080" y="4778828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Use A-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 flipH="1">
                <a:off x="6158321" y="4853553"/>
                <a:ext cx="469392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ounded Rectangle 194"/>
            <p:cNvSpPr/>
            <p:nvPr/>
          </p:nvSpPr>
          <p:spPr>
            <a:xfrm>
              <a:off x="3879645" y="5305289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</a:t>
              </a:r>
              <a:r>
                <a:rPr lang="en-US" sz="1200" dirty="0" err="1" smtClean="0"/>
                <a:t>Prefetch</a:t>
              </a:r>
              <a:endParaRPr lang="en-US" sz="1200" dirty="0"/>
            </a:p>
          </p:txBody>
        </p:sp>
        <p:cxnSp>
          <p:nvCxnSpPr>
            <p:cNvPr id="196" name="Straight Arrow Connector 195"/>
            <p:cNvCxnSpPr/>
            <p:nvPr/>
          </p:nvCxnSpPr>
          <p:spPr>
            <a:xfrm flipH="1">
              <a:off x="3439886" y="5380014"/>
              <a:ext cx="469392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/>
          <p:cNvGrpSpPr/>
          <p:nvPr/>
        </p:nvGrpSpPr>
        <p:grpSpPr>
          <a:xfrm>
            <a:off x="671674" y="2307772"/>
            <a:ext cx="6360498" cy="3598326"/>
            <a:chOff x="671674" y="2307772"/>
            <a:chExt cx="6360498" cy="3598326"/>
          </a:xfrm>
        </p:grpSpPr>
        <p:grpSp>
          <p:nvGrpSpPr>
            <p:cNvPr id="199" name="Group 198"/>
            <p:cNvGrpSpPr/>
            <p:nvPr/>
          </p:nvGrpSpPr>
          <p:grpSpPr>
            <a:xfrm>
              <a:off x="671674" y="2307772"/>
              <a:ext cx="6360498" cy="3598326"/>
              <a:chOff x="3393102" y="2155372"/>
              <a:chExt cx="6360498" cy="3598326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393102" y="2155372"/>
                <a:ext cx="6360498" cy="3598326"/>
                <a:chOff x="685802" y="2155372"/>
                <a:chExt cx="6360498" cy="3598326"/>
              </a:xfrm>
            </p:grpSpPr>
            <p:grpSp>
              <p:nvGrpSpPr>
                <p:cNvPr id="205" name="Group 204"/>
                <p:cNvGrpSpPr/>
                <p:nvPr/>
              </p:nvGrpSpPr>
              <p:grpSpPr>
                <a:xfrm>
                  <a:off x="685802" y="2155372"/>
                  <a:ext cx="6360498" cy="3598326"/>
                  <a:chOff x="1335702" y="2155902"/>
                  <a:chExt cx="6360498" cy="3598326"/>
                </a:xfrm>
              </p:grpSpPr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1335702" y="2155902"/>
                    <a:ext cx="6360498" cy="3598326"/>
                    <a:chOff x="674650" y="2144751"/>
                    <a:chExt cx="6360498" cy="3598326"/>
                  </a:xfrm>
                </p:grpSpPr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674650" y="2144751"/>
                      <a:ext cx="6360498" cy="3598326"/>
                      <a:chOff x="674693" y="2148273"/>
                      <a:chExt cx="5256609" cy="3598326"/>
                    </a:xfrm>
                  </p:grpSpPr>
                  <p:grpSp>
                    <p:nvGrpSpPr>
                      <p:cNvPr id="214" name="Group 213"/>
                      <p:cNvGrpSpPr/>
                      <p:nvPr/>
                    </p:nvGrpSpPr>
                    <p:grpSpPr>
                      <a:xfrm>
                        <a:off x="674693" y="2148273"/>
                        <a:ext cx="5256609" cy="3598326"/>
                        <a:chOff x="673740" y="2121827"/>
                        <a:chExt cx="5256609" cy="1936432"/>
                      </a:xfrm>
                    </p:grpSpPr>
                    <p:sp>
                      <p:nvSpPr>
                        <p:cNvPr id="217" name="Rectangle 216"/>
                        <p:cNvSpPr/>
                        <p:nvPr/>
                      </p:nvSpPr>
                      <p:spPr>
                        <a:xfrm>
                          <a:off x="673740" y="2121827"/>
                          <a:ext cx="5256609" cy="1936432"/>
                        </a:xfrm>
                        <a:prstGeom prst="rect">
                          <a:avLst/>
                        </a:prstGeom>
                        <a:solidFill>
                          <a:srgbClr val="202020"/>
                        </a:solidFill>
                        <a:ln>
                          <a:noFill/>
                        </a:ln>
                        <a:effectLst/>
                        <a:scene3d>
                          <a:camera prst="orthographicFront">
                            <a:rot lat="0" lon="0" rev="0"/>
                          </a:camera>
                          <a:lightRig rig="soft" dir="t">
                            <a:rot lat="0" lon="0" rev="5400000"/>
                          </a:lightRig>
                        </a:scene3d>
                        <a:sp3d prstMaterial="matte">
                          <a:contourClr>
                            <a:schemeClr val="dk1"/>
                          </a:contourClr>
                        </a:sp3d>
                      </p:spPr>
                      <p:style>
                        <a:lnRef idx="0">
                          <a:schemeClr val="dk1"/>
                        </a:lnRef>
                        <a:fillRef idx="3">
                          <a:schemeClr val="dk1"/>
                        </a:fillRef>
                        <a:effectRef idx="3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lIns="91440" rIns="91440" rtlCol="0" anchor="ctr"/>
                        <a:lstStyle/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SRAP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iterN     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r2</a:t>
                          </a:r>
                          <a:r>
                            <a:rPr lang="pt-BR" sz="1300" dirty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r1]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ld </a:t>
                          </a:r>
                          <a:r>
                            <a:rPr lang="pt-BR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r1+4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add r3, r0, r2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4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r4, [r3]</a:t>
                          </a:r>
                        </a:p>
                        <a:p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add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r0, </a:t>
                          </a:r>
                          <a:r>
                            <a:rPr lang="it-IT" sz="1300" i="1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</a:p>
                        <a:p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  <a:r>
                            <a:rPr lang="it-IT" sz="1300" i="1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endParaRPr lang="pt-BR" sz="1300" dirty="0" smtClean="0">
                            <a:solidFill>
                              <a:schemeClr val="accent2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@</a:t>
                          </a:r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p2 bra </a:t>
                          </a:r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loop</a:t>
                          </a: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iterN+1   </a:t>
                          </a:r>
                          <a:r>
                            <a:rPr lang="pt-BR" sz="1300" dirty="0" smtClean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…</a:t>
                          </a:r>
                        </a:p>
                        <a:p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mov r2</a:t>
                          </a:r>
                          <a:r>
                            <a:rPr lang="pt-BR" sz="1300" dirty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pt-BR" sz="1300" i="1" dirty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endPara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pt-BR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  <a:r>
                            <a:rPr lang="pt-BR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pt-BR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r1+4]</a:t>
                          </a:r>
                          <a:endParaRPr lang="pt-BR" sz="1300" dirty="0" smtClean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add r3, r0, r2</a:t>
                          </a:r>
                          <a:endPara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</a:t>
                          </a:r>
                          <a:r>
                            <a:rPr lang="pt-BR" sz="1300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mov r4, </a:t>
                          </a:r>
                          <a:r>
                            <a:rPr lang="pt-BR" sz="1300" i="1" dirty="0" smtClean="0">
                              <a:solidFill>
                                <a:schemeClr val="accent3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</a:p>
                        <a:p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add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r0,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spare1</a:t>
                          </a:r>
                        </a:p>
                        <a:p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</a:t>
                          </a:r>
                          <a:r>
                            <a:rPr lang="it-IT" sz="1300" dirty="0" smtClean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ld 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, [</a:t>
                          </a:r>
                          <a:r>
                            <a:rPr lang="it-IT" sz="1300" i="1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spare2</a:t>
                          </a:r>
                          <a:r>
                            <a:rPr lang="it-IT" sz="1300" dirty="0">
                              <a:solidFill>
                                <a:schemeClr val="accent2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]</a:t>
                          </a:r>
                          <a:endParaRPr lang="pt-BR" sz="1300" dirty="0" smtClean="0">
                            <a:solidFill>
                              <a:schemeClr val="accent4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	…</a:t>
                          </a:r>
                        </a:p>
                        <a:p>
                          <a:r>
                            <a:rPr lang="pt-BR" sz="1300" dirty="0">
                              <a:solidFill>
                                <a:schemeClr val="bg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          @p2 bra </a:t>
                          </a:r>
                          <a:r>
                            <a:rPr lang="pt-BR" sz="1300" dirty="0" smtClean="0">
                              <a:solidFill>
                                <a:schemeClr val="accent1"/>
                              </a:solidFill>
                              <a:latin typeface="Consolas" pitchFamily="49" charset="0"/>
                              <a:cs typeface="Consolas" pitchFamily="49" charset="0"/>
                            </a:rPr>
                            <a:t>loop</a:t>
                          </a:r>
                        </a:p>
                        <a:p>
                          <a:endParaRPr lang="pt-BR" sz="1300" dirty="0">
                            <a:solidFill>
                              <a:schemeClr val="accent1"/>
                            </a:solidFill>
                            <a:latin typeface="Consolas" pitchFamily="49" charset="0"/>
                            <a:cs typeface="Consolas" pitchFamily="49" charset="0"/>
                          </a:endParaRPr>
                        </a:p>
                      </p:txBody>
                    </p:sp>
                    <p:sp>
                      <p:nvSpPr>
                        <p:cNvPr id="218" name="Rounded Rectangle 217"/>
                        <p:cNvSpPr/>
                        <p:nvPr/>
                      </p:nvSpPr>
                      <p:spPr>
                        <a:xfrm>
                          <a:off x="3326135" y="2262422"/>
                          <a:ext cx="1005840" cy="79891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dirty="0" smtClean="0"/>
                            <a:t>N-Load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219" name="Straight Arrow Connector 218"/>
                        <p:cNvCxnSpPr/>
                        <p:nvPr/>
                      </p:nvCxnSpPr>
                      <p:spPr>
                        <a:xfrm flipH="1">
                          <a:off x="2956897" y="2308631"/>
                          <a:ext cx="426720" cy="0"/>
                        </a:xfrm>
                        <a:prstGeom prst="straightConnector1">
                          <a:avLst/>
                        </a:prstGeom>
                        <a:ln>
                          <a:prstDash val="sysDas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0" name="Rounded Rectangle 219"/>
                        <p:cNvSpPr/>
                        <p:nvPr/>
                      </p:nvSpPr>
                      <p:spPr>
                        <a:xfrm>
                          <a:off x="3326872" y="2577989"/>
                          <a:ext cx="1005840" cy="79891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200" dirty="0" smtClean="0"/>
                            <a:t>A-Load</a:t>
                          </a:r>
                          <a:endParaRPr lang="en-US" sz="1200" dirty="0"/>
                        </a:p>
                      </p:txBody>
                    </p:sp>
                    <p:cxnSp>
                      <p:nvCxnSpPr>
                        <p:cNvPr id="221" name="Straight Arrow Connector 220"/>
                        <p:cNvCxnSpPr/>
                        <p:nvPr/>
                      </p:nvCxnSpPr>
                      <p:spPr>
                        <a:xfrm flipH="1">
                          <a:off x="2963435" y="2618202"/>
                          <a:ext cx="387927" cy="0"/>
                        </a:xfrm>
                        <a:prstGeom prst="straightConnector1">
                          <a:avLst/>
                        </a:prstGeom>
                        <a:ln>
                          <a:prstDash val="sysDash"/>
                          <a:tailEnd type="stealt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15" name="Rounded Rectangle 214"/>
                      <p:cNvSpPr/>
                      <p:nvPr/>
                    </p:nvSpPr>
                    <p:spPr>
                      <a:xfrm>
                        <a:off x="3321417" y="2603773"/>
                        <a:ext cx="1005840" cy="148455"/>
                      </a:xfrm>
                      <a:prstGeom prst="round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200" dirty="0" smtClean="0"/>
                          <a:t>N-</a:t>
                        </a:r>
                        <a:r>
                          <a:rPr lang="en-US" sz="1200" dirty="0" err="1" smtClean="0"/>
                          <a:t>Prefetch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216" name="Straight Arrow Connector 215"/>
                      <p:cNvCxnSpPr/>
                      <p:nvPr/>
                    </p:nvCxnSpPr>
                    <p:spPr>
                      <a:xfrm flipH="1">
                        <a:off x="2955531" y="2678497"/>
                        <a:ext cx="387927" cy="0"/>
                      </a:xfrm>
                      <a:prstGeom prst="straightConnector1">
                        <a:avLst/>
                      </a:prstGeom>
                      <a:ln>
                        <a:prstDash val="sysDash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2" name="Rounded Rectangle 211"/>
                    <p:cNvSpPr/>
                    <p:nvPr/>
                  </p:nvSpPr>
                  <p:spPr>
                    <a:xfrm>
                      <a:off x="3871723" y="3370210"/>
                      <a:ext cx="1217067" cy="148455"/>
                    </a:xfrm>
                    <a:prstGeom prst="round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200" dirty="0" smtClean="0"/>
                        <a:t>A-</a:t>
                      </a:r>
                      <a:r>
                        <a:rPr lang="en-US" sz="1200" dirty="0" err="1" smtClean="0"/>
                        <a:t>Prefetch</a:t>
                      </a:r>
                      <a:endParaRPr lang="en-US" sz="1200" dirty="0"/>
                    </a:p>
                  </p:txBody>
                </p:sp>
                <p:cxnSp>
                  <p:nvCxnSpPr>
                    <p:cNvPr id="213" name="Straight Arrow Connector 212"/>
                    <p:cNvCxnSpPr/>
                    <p:nvPr/>
                  </p:nvCxnSpPr>
                  <p:spPr>
                    <a:xfrm flipH="1">
                      <a:off x="3429000" y="3444934"/>
                      <a:ext cx="469392" cy="0"/>
                    </a:xfrm>
                    <a:prstGeom prst="straightConnector1">
                      <a:avLst/>
                    </a:prstGeom>
                    <a:ln>
                      <a:prstDash val="sysDash"/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9" name="Rounded Rectangle 208"/>
                  <p:cNvSpPr/>
                  <p:nvPr/>
                </p:nvSpPr>
                <p:spPr>
                  <a:xfrm>
                    <a:off x="4550428" y="4154512"/>
                    <a:ext cx="1217067" cy="148455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 dirty="0" smtClean="0"/>
                      <a:t>Use N-</a:t>
                    </a:r>
                    <a:r>
                      <a:rPr lang="en-US" sz="1200" dirty="0" err="1" smtClean="0"/>
                      <a:t>Prefetch</a:t>
                    </a:r>
                    <a:endParaRPr lang="en-US" sz="1200" dirty="0"/>
                  </a:p>
                </p:txBody>
              </p: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H="1">
                    <a:off x="4103649" y="4240379"/>
                    <a:ext cx="516331" cy="0"/>
                  </a:xfrm>
                  <a:prstGeom prst="straightConnector1">
                    <a:avLst/>
                  </a:prstGeom>
                  <a:ln>
                    <a:prstDash val="sysDash"/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" name="Rounded Rectangle 205"/>
                <p:cNvSpPr/>
                <p:nvPr/>
              </p:nvSpPr>
              <p:spPr>
                <a:xfrm>
                  <a:off x="3893493" y="4378637"/>
                  <a:ext cx="1217067" cy="148455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N-</a:t>
                  </a:r>
                  <a:r>
                    <a:rPr lang="en-US" sz="1200" dirty="0" err="1" smtClean="0"/>
                    <a:t>Prefetch</a:t>
                  </a:r>
                  <a:endParaRPr lang="en-US" sz="1200" dirty="0"/>
                </a:p>
              </p:txBody>
            </p:sp>
            <p:cxnSp>
              <p:nvCxnSpPr>
                <p:cNvPr id="207" name="Straight Arrow Connector 206"/>
                <p:cNvCxnSpPr/>
                <p:nvPr/>
              </p:nvCxnSpPr>
              <p:spPr>
                <a:xfrm flipH="1">
                  <a:off x="3450770" y="4453361"/>
                  <a:ext cx="469392" cy="0"/>
                </a:xfrm>
                <a:prstGeom prst="straightConnector1">
                  <a:avLst/>
                </a:prstGeom>
                <a:ln>
                  <a:prstDash val="sysDash"/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Rounded Rectangle 202"/>
              <p:cNvSpPr/>
              <p:nvPr/>
            </p:nvSpPr>
            <p:spPr>
              <a:xfrm>
                <a:off x="6598080" y="4778828"/>
                <a:ext cx="1217067" cy="1484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Use A-</a:t>
                </a:r>
                <a:r>
                  <a:rPr lang="en-US" sz="1200" dirty="0" err="1" smtClean="0"/>
                  <a:t>Prefetch</a:t>
                </a:r>
                <a:endParaRPr lang="en-US" sz="1200" dirty="0"/>
              </a:p>
            </p:txBody>
          </p:sp>
          <p:cxnSp>
            <p:nvCxnSpPr>
              <p:cNvPr id="204" name="Straight Arrow Connector 203"/>
              <p:cNvCxnSpPr/>
              <p:nvPr/>
            </p:nvCxnSpPr>
            <p:spPr>
              <a:xfrm flipH="1">
                <a:off x="6158321" y="4853553"/>
                <a:ext cx="469392" cy="0"/>
              </a:xfrm>
              <a:prstGeom prst="straightConnector1">
                <a:avLst/>
              </a:prstGeom>
              <a:ln>
                <a:prstDash val="sysDas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Rounded Rectangle 199"/>
            <p:cNvSpPr/>
            <p:nvPr/>
          </p:nvSpPr>
          <p:spPr>
            <a:xfrm>
              <a:off x="3879645" y="5305289"/>
              <a:ext cx="1217067" cy="14845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A-</a:t>
              </a:r>
              <a:r>
                <a:rPr lang="en-US" sz="1200" dirty="0" err="1" smtClean="0"/>
                <a:t>Prefetch</a:t>
              </a:r>
              <a:endParaRPr lang="en-US" sz="1200" dirty="0"/>
            </a:p>
          </p:txBody>
        </p:sp>
        <p:cxnSp>
          <p:nvCxnSpPr>
            <p:cNvPr id="201" name="Straight Arrow Connector 200"/>
            <p:cNvCxnSpPr/>
            <p:nvPr/>
          </p:nvCxnSpPr>
          <p:spPr>
            <a:xfrm flipH="1">
              <a:off x="3439886" y="5380014"/>
              <a:ext cx="469392" cy="0"/>
            </a:xfrm>
            <a:prstGeom prst="straightConnector1">
              <a:avLst/>
            </a:prstGeom>
            <a:ln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609600" y="1841530"/>
            <a:ext cx="7848600" cy="4363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B5E5-6ADF-4C17-9751-BE2B6E306617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 and 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SRAP: Spare Register Aware Prefetching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Evaluation</a:t>
            </a:r>
            <a:endParaRPr lang="en-US" b="1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CA31-C495-4C71-87D2-4CF45D8C0CAC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MacSim</a:t>
            </a:r>
            <a:r>
              <a:rPr lang="en-US" dirty="0" smtClean="0"/>
              <a:t> Simulator</a:t>
            </a:r>
          </a:p>
          <a:p>
            <a:pPr lvl="1" algn="just"/>
            <a:r>
              <a:rPr lang="en-US" dirty="0" smtClean="0"/>
              <a:t>Trace-driven, cycle-level simulator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Simulate GTX580 (Fermi) GPU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Evaluate kernels from 9 graph algorithms implementations</a:t>
            </a:r>
          </a:p>
          <a:p>
            <a:pPr lvl="1" algn="just"/>
            <a:r>
              <a:rPr lang="en-US" dirty="0" smtClean="0"/>
              <a:t>IIIT-</a:t>
            </a:r>
            <a:r>
              <a:rPr lang="en-US" dirty="0" err="1" smtClean="0"/>
              <a:t>Hyd</a:t>
            </a:r>
            <a:r>
              <a:rPr lang="en-US" dirty="0" smtClean="0"/>
              <a:t>, </a:t>
            </a:r>
            <a:r>
              <a:rPr lang="en-US" dirty="0" err="1" smtClean="0"/>
              <a:t>LonestarGPU</a:t>
            </a:r>
            <a:r>
              <a:rPr lang="en-US" dirty="0" smtClean="0"/>
              <a:t>, some implemented based on previous work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Comparison against </a:t>
            </a:r>
            <a:r>
              <a:rPr lang="en-US" dirty="0" smtClean="0"/>
              <a:t>Stride, Stream </a:t>
            </a:r>
            <a:r>
              <a:rPr lang="en-US" dirty="0"/>
              <a:t>and GHB </a:t>
            </a:r>
            <a:r>
              <a:rPr lang="en-US" dirty="0" smtClean="0"/>
              <a:t>prefetchers for 3 different inputs</a:t>
            </a:r>
            <a:endParaRPr lang="en-US" dirty="0"/>
          </a:p>
          <a:p>
            <a:pPr lvl="1" algn="just"/>
            <a:r>
              <a:rPr lang="en-US" dirty="0" smtClean="0"/>
              <a:t>Since algorithms are iterative kernels are invoked multiple times for each input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Results with </a:t>
            </a:r>
            <a:r>
              <a:rPr lang="en-US" dirty="0" err="1" smtClean="0"/>
              <a:t>prefetch</a:t>
            </a:r>
            <a:r>
              <a:rPr lang="en-US" dirty="0" smtClean="0"/>
              <a:t> distance of 1 shown, other results (compiler-assisted SRAP, SRAP with dynamic </a:t>
            </a:r>
            <a:r>
              <a:rPr lang="en-US" dirty="0" err="1" smtClean="0"/>
              <a:t>prefetch</a:t>
            </a:r>
            <a:r>
              <a:rPr lang="en-US" dirty="0" smtClean="0"/>
              <a:t> distance)  in paper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4238" y="1371600"/>
            <a:ext cx="8359192" cy="498475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Since algorithms are iterative, each kernel is invoked multiple times for a given input</a:t>
            </a:r>
          </a:p>
          <a:p>
            <a:pPr algn="just"/>
            <a:endParaRPr lang="en-US" dirty="0" smtClean="0"/>
          </a:p>
          <a:p>
            <a:pPr lvl="1"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SRAP for </a:t>
            </a:r>
            <a:r>
              <a:rPr lang="en-US" dirty="0"/>
              <a:t>all kernels and all inputs – 8%</a:t>
            </a:r>
            <a:r>
              <a:rPr lang="en-US" baseline="-25000" dirty="0"/>
              <a:t>avg</a:t>
            </a:r>
            <a:r>
              <a:rPr lang="en-US" dirty="0"/>
              <a:t> and 45%</a:t>
            </a:r>
            <a:r>
              <a:rPr lang="en-US" baseline="-25000" dirty="0"/>
              <a:t>max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756834"/>
              </p:ext>
            </p:extLst>
          </p:nvPr>
        </p:nvGraphicFramePr>
        <p:xfrm>
          <a:off x="696686" y="2410224"/>
          <a:ext cx="7623048" cy="273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13212" y="2590464"/>
            <a:ext cx="1231684" cy="419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 benefit with </a:t>
            </a:r>
          </a:p>
          <a:p>
            <a:pPr algn="ctr"/>
            <a:r>
              <a:rPr lang="en-US" sz="1200" dirty="0" smtClean="0"/>
              <a:t>prior prefetchers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877594" y="3713989"/>
            <a:ext cx="502920" cy="28625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11276" y="3539027"/>
            <a:ext cx="1738668" cy="3810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45136" y="3049203"/>
            <a:ext cx="23823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A-Load cannot be </a:t>
            </a:r>
            <a:r>
              <a:rPr lang="en-US" sz="1200" dirty="0" err="1" smtClean="0"/>
              <a:t>prefetched</a:t>
            </a:r>
            <a:r>
              <a:rPr lang="en-US" sz="1200" dirty="0"/>
              <a:t> </a:t>
            </a:r>
            <a:r>
              <a:rPr lang="en-US" sz="1200" dirty="0" smtClean="0"/>
              <a:t>since </a:t>
            </a:r>
          </a:p>
          <a:p>
            <a:pPr algn="ctr"/>
            <a:r>
              <a:rPr lang="en-US" sz="1200" dirty="0" smtClean="0"/>
              <a:t>it can be updated by other threads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1872463" y="2714243"/>
            <a:ext cx="2100823" cy="61360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27765" y="2560994"/>
            <a:ext cx="167892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Good benefit with SRAP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28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Caching – Similar to SRAP but attribute-loads are inserted into </a:t>
            </a:r>
            <a:r>
              <a:rPr lang="en-US" b="1" dirty="0" smtClean="0">
                <a:solidFill>
                  <a:srgbClr val="FF0000"/>
                </a:solidFill>
              </a:rPr>
              <a:t>cache </a:t>
            </a:r>
            <a:r>
              <a:rPr lang="en-US" dirty="0" smtClean="0"/>
              <a:t>only (Results for only H-BFS with one input shown, other results are in the paper)</a:t>
            </a:r>
          </a:p>
          <a:p>
            <a:pPr algn="just"/>
            <a:endParaRPr lang="en-US" dirty="0" smtClean="0"/>
          </a:p>
          <a:p>
            <a:pPr lvl="1"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H-BFS with r4_2e20 input – SRAP – </a:t>
            </a:r>
            <a:r>
              <a:rPr lang="en-US" dirty="0"/>
              <a:t>9</a:t>
            </a:r>
            <a:r>
              <a:rPr lang="en-US" dirty="0" smtClean="0"/>
              <a:t>%</a:t>
            </a:r>
            <a:r>
              <a:rPr lang="en-US" baseline="-25000" dirty="0" smtClean="0"/>
              <a:t>avg</a:t>
            </a:r>
            <a:r>
              <a:rPr lang="en-US" dirty="0" smtClean="0"/>
              <a:t> and 17%</a:t>
            </a:r>
            <a:r>
              <a:rPr lang="en-US" baseline="-25000" dirty="0" smtClean="0"/>
              <a:t>max</a:t>
            </a:r>
            <a:r>
              <a:rPr lang="en-US" dirty="0" smtClean="0"/>
              <a:t>, Caching – 5%</a:t>
            </a:r>
            <a:r>
              <a:rPr lang="en-US" baseline="-25000" dirty="0" smtClean="0"/>
              <a:t>avg</a:t>
            </a:r>
            <a:r>
              <a:rPr lang="en-US" dirty="0" smtClean="0"/>
              <a:t> and 17%</a:t>
            </a:r>
            <a:r>
              <a:rPr lang="en-US" baseline="-25000" dirty="0" smtClean="0"/>
              <a:t>max</a:t>
            </a:r>
          </a:p>
          <a:p>
            <a:pPr algn="just"/>
            <a:r>
              <a:rPr lang="en-US" dirty="0" smtClean="0"/>
              <a:t>For all kernels and inputs and invocations – SRAP – 8%</a:t>
            </a:r>
            <a:r>
              <a:rPr lang="en-US" baseline="-25000" dirty="0" smtClean="0"/>
              <a:t>avg</a:t>
            </a:r>
            <a:r>
              <a:rPr lang="en-US" dirty="0" smtClean="0"/>
              <a:t> and Caching – 6%</a:t>
            </a:r>
            <a:r>
              <a:rPr lang="en-US" baseline="-25000" dirty="0" smtClean="0"/>
              <a:t>avg</a:t>
            </a:r>
          </a:p>
          <a:p>
            <a:pPr algn="just"/>
            <a:endParaRPr lang="en-US" baseline="-25000" dirty="0" smtClean="0"/>
          </a:p>
          <a:p>
            <a:pPr lvl="1" algn="just"/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884252"/>
              </p:ext>
            </p:extLst>
          </p:nvPr>
        </p:nvGraphicFramePr>
        <p:xfrm>
          <a:off x="609600" y="2362200"/>
          <a:ext cx="7924800" cy="25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Benefit From Inserting Into Spare Registers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CE1E-90C9-4C23-BC90-1F30A54428BC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985348" y="2705100"/>
            <a:ext cx="415636" cy="4191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73079" y="2402527"/>
            <a:ext cx="1833580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Additional DRAM requests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4055139" y="2809134"/>
            <a:ext cx="1647044" cy="655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For graph algorithms,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refetching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can reduce idle cycles due to memory accesses, but</a:t>
            </a:r>
          </a:p>
          <a:p>
            <a:pPr lvl="1"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algorithms have </a:t>
            </a:r>
            <a:r>
              <a:rPr lang="en-US" dirty="0" smtClean="0">
                <a:solidFill>
                  <a:schemeClr val="tx1"/>
                </a:solidFill>
              </a:rPr>
              <a:t>data dependent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accesses</a:t>
            </a:r>
          </a:p>
          <a:p>
            <a:pPr lvl="1"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Effectiveness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of prefetching is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reduced </a:t>
            </a:r>
            <a:r>
              <a:rPr lang="en-US" dirty="0" smtClean="0"/>
              <a:t>due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eviction</a:t>
            </a:r>
            <a:r>
              <a:rPr lang="en-US" dirty="0" smtClean="0"/>
              <a:t> of </a:t>
            </a:r>
            <a:r>
              <a:rPr lang="en-US" dirty="0" err="1" smtClean="0"/>
              <a:t>prefetched</a:t>
            </a:r>
            <a:r>
              <a:rPr lang="en-US" dirty="0" smtClean="0"/>
              <a:t> data from cache</a:t>
            </a:r>
          </a:p>
          <a:p>
            <a:pPr lvl="1" algn="just"/>
            <a:endParaRPr lang="en-US" dirty="0" smtClean="0"/>
          </a:p>
          <a:p>
            <a:pPr algn="just"/>
            <a:r>
              <a:rPr lang="en-US" dirty="0" err="1" smtClean="0"/>
              <a:t>Soln</a:t>
            </a:r>
            <a:r>
              <a:rPr lang="en-US" dirty="0" smtClean="0"/>
              <a:t>: SRAP – </a:t>
            </a:r>
            <a:r>
              <a:rPr lang="en-US" dirty="0" err="1" smtClean="0"/>
              <a:t>prefetches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008000"/>
                </a:solidFill>
              </a:rPr>
              <a:t>data dependent access pattern</a:t>
            </a:r>
            <a:r>
              <a:rPr lang="en-US" dirty="0" smtClean="0"/>
              <a:t>; uses </a:t>
            </a:r>
            <a:r>
              <a:rPr lang="en-US" b="1" dirty="0" smtClean="0">
                <a:solidFill>
                  <a:srgbClr val="FF0000"/>
                </a:solidFill>
              </a:rPr>
              <a:t>spare registers </a:t>
            </a:r>
            <a:r>
              <a:rPr lang="en-US" dirty="0" smtClean="0"/>
              <a:t>to hold </a:t>
            </a:r>
            <a:r>
              <a:rPr lang="en-US" dirty="0" err="1" smtClean="0"/>
              <a:t>prefetched</a:t>
            </a:r>
            <a:r>
              <a:rPr lang="en-US" dirty="0" smtClean="0"/>
              <a:t> data and eliminates additional memory accesses due to eviction of </a:t>
            </a:r>
            <a:r>
              <a:rPr lang="en-US" dirty="0" err="1" smtClean="0"/>
              <a:t>prefetch</a:t>
            </a:r>
            <a:r>
              <a:rPr lang="en-US" dirty="0" smtClean="0"/>
              <a:t> data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The best performing variant of </a:t>
            </a:r>
            <a:r>
              <a:rPr lang="en-US" b="1" dirty="0" smtClean="0">
                <a:solidFill>
                  <a:srgbClr val="FF0000"/>
                </a:solidFill>
              </a:rPr>
              <a:t>SRAP</a:t>
            </a:r>
            <a:r>
              <a:rPr lang="en-US" dirty="0" smtClean="0"/>
              <a:t> shows a performance improvement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10% </a:t>
            </a:r>
            <a:r>
              <a:rPr lang="en-US" dirty="0" smtClean="0"/>
              <a:t>on average and up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51%</a:t>
            </a:r>
          </a:p>
          <a:p>
            <a:pPr algn="just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4E98-E78E-4C93-8595-02E2234F0911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Speeding Up Graph Algorithms with GPUs</a:t>
            </a:r>
            <a:endParaRPr lang="en-IN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GPUs have </a:t>
            </a:r>
            <a:r>
              <a:rPr lang="en-US" dirty="0"/>
              <a:t>been used to speed up many applications</a:t>
            </a:r>
          </a:p>
          <a:p>
            <a:pPr lvl="1" algn="just"/>
            <a:r>
              <a:rPr lang="en-US" dirty="0" smtClean="0"/>
              <a:t>They provide </a:t>
            </a:r>
            <a:r>
              <a:rPr lang="en-US" b="1" dirty="0" smtClean="0">
                <a:solidFill>
                  <a:srgbClr val="FF0000"/>
                </a:solidFill>
              </a:rPr>
              <a:t>high throughput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memory </a:t>
            </a:r>
            <a:r>
              <a:rPr lang="en-US" b="1" dirty="0">
                <a:solidFill>
                  <a:srgbClr val="FF0000"/>
                </a:solidFill>
              </a:rPr>
              <a:t>bandwidth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/>
              <a:t>                    are </a:t>
            </a:r>
            <a:r>
              <a:rPr lang="en-US" b="1" dirty="0">
                <a:solidFill>
                  <a:srgbClr val="FF0000"/>
                </a:solidFill>
              </a:rPr>
              <a:t>power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energy </a:t>
            </a:r>
            <a:r>
              <a:rPr lang="en-US" b="1" dirty="0" smtClean="0">
                <a:solidFill>
                  <a:srgbClr val="FF0000"/>
                </a:solidFill>
              </a:rPr>
              <a:t>efficient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Recently, there have been efforts to speed up graph algorithms using GPUs</a:t>
            </a:r>
          </a:p>
          <a:p>
            <a:pPr lvl="1" algn="just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Parallel graph algorithms</a:t>
            </a:r>
            <a:r>
              <a:rPr lang="en-US" dirty="0"/>
              <a:t> have been implemented to take advantage of the capabilities of GPU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Efficient Graph Algorithms on GPUs - Challenge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6191-2787-4C2B-B521-B5458EE3B8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accent3"/>
                </a:solidFill>
              </a:rPr>
              <a:t>Data dependent</a:t>
            </a:r>
            <a:r>
              <a:rPr lang="en-US" dirty="0"/>
              <a:t> memory </a:t>
            </a:r>
            <a:r>
              <a:rPr lang="en-US" dirty="0" smtClean="0"/>
              <a:t>accesses</a:t>
            </a:r>
            <a:endParaRPr lang="en-US" dirty="0"/>
          </a:p>
          <a:p>
            <a:pPr lvl="1" algn="just"/>
            <a:r>
              <a:rPr lang="en-US" dirty="0" err="1"/>
              <a:t>U</a:t>
            </a:r>
            <a:r>
              <a:rPr lang="en-US" dirty="0" err="1" smtClean="0"/>
              <a:t>ncoalesced</a:t>
            </a:r>
            <a:r>
              <a:rPr lang="en-US" dirty="0" smtClean="0"/>
              <a:t> </a:t>
            </a:r>
            <a:r>
              <a:rPr lang="en-US" dirty="0"/>
              <a:t>accesses </a:t>
            </a:r>
            <a:r>
              <a:rPr lang="en-US" dirty="0" smtClean="0"/>
              <a:t>and memory divergence</a:t>
            </a:r>
          </a:p>
          <a:p>
            <a:pPr lvl="1" algn="just"/>
            <a:r>
              <a:rPr lang="en-US" dirty="0" smtClean="0"/>
              <a:t>Idle cores due to inability to hide memory access latency completely</a:t>
            </a:r>
          </a:p>
          <a:p>
            <a:pPr lvl="1" algn="just"/>
            <a:endParaRPr lang="en-US" b="1" dirty="0" smtClean="0">
              <a:solidFill>
                <a:schemeClr val="accent3"/>
              </a:solidFill>
            </a:endParaRPr>
          </a:p>
          <a:p>
            <a:pPr algn="just"/>
            <a:endParaRPr lang="en-US" dirty="0" smtClean="0"/>
          </a:p>
          <a:p>
            <a:pPr marL="274320" lvl="1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8" y="152400"/>
            <a:ext cx="8378952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Potential Solution: Prefetching for Graph Algorithms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A510-82CA-4DBC-A6E5-8A67AA3370F3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371600"/>
            <a:ext cx="7020962" cy="4785360"/>
          </a:xfrm>
        </p:spPr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sz="2800" dirty="0" err="1" smtClean="0"/>
              <a:t>Prefetch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data-dependent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memory accesses </a:t>
            </a:r>
            <a:r>
              <a:rPr lang="en-US" sz="2800" b="1" dirty="0" smtClean="0">
                <a:solidFill>
                  <a:srgbClr val="008000"/>
                </a:solidFill>
              </a:rPr>
              <a:t>found commonly </a:t>
            </a:r>
            <a:r>
              <a:rPr lang="en-US" sz="2800" dirty="0" smtClean="0"/>
              <a:t>in graph algorithms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4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06" y="152400"/>
            <a:ext cx="905256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Effective Prefetching for Graph Algorithms - Challenges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Identifying</a:t>
            </a:r>
            <a:r>
              <a:rPr lang="en-US" dirty="0" smtClean="0"/>
              <a:t> the pattern to be </a:t>
            </a:r>
            <a:r>
              <a:rPr lang="en-US" dirty="0" err="1" smtClean="0"/>
              <a:t>prefetched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Prefetching can be less effective due to </a:t>
            </a:r>
            <a:r>
              <a:rPr lang="en-US" b="1" dirty="0" smtClean="0">
                <a:solidFill>
                  <a:srgbClr val="FF0000"/>
                </a:solidFill>
              </a:rPr>
              <a:t>eviction</a:t>
            </a:r>
            <a:r>
              <a:rPr lang="en-US" dirty="0" smtClean="0"/>
              <a:t> of prefetched data from cache</a:t>
            </a:r>
          </a:p>
          <a:p>
            <a:pPr lvl="1" algn="just"/>
            <a:r>
              <a:rPr lang="en-US" dirty="0" smtClean="0"/>
              <a:t>Large number of threads and small cache space per thread can cause eviction of </a:t>
            </a:r>
            <a:r>
              <a:rPr lang="en-US" dirty="0" err="1" smtClean="0"/>
              <a:t>prefetched</a:t>
            </a:r>
            <a:r>
              <a:rPr lang="en-US" dirty="0" smtClean="0"/>
              <a:t> data</a:t>
            </a:r>
          </a:p>
          <a:p>
            <a:pPr lvl="1" algn="just"/>
            <a:r>
              <a:rPr lang="en-US" dirty="0" smtClean="0"/>
              <a:t>Due to evictions additional accesses to lower levels of memory hierarchy are required, this could degrade performance</a:t>
            </a:r>
          </a:p>
          <a:p>
            <a:pPr lvl="1" algn="just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rgbClr val="008000"/>
                </a:solidFill>
              </a:rPr>
              <a:t>Prefetching</a:t>
            </a:r>
            <a:r>
              <a:rPr lang="en-US" b="1" dirty="0" smtClean="0"/>
              <a:t> </a:t>
            </a:r>
            <a:r>
              <a:rPr lang="en-US" dirty="0" smtClean="0"/>
              <a:t>can be more </a:t>
            </a:r>
            <a:r>
              <a:rPr lang="en-US" b="1" dirty="0" smtClean="0">
                <a:solidFill>
                  <a:srgbClr val="008000"/>
                </a:solidFill>
              </a:rPr>
              <a:t>effective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by using </a:t>
            </a:r>
            <a:r>
              <a:rPr lang="en-US" b="1" dirty="0" smtClean="0">
                <a:solidFill>
                  <a:srgbClr val="FF0000"/>
                </a:solidFill>
              </a:rPr>
              <a:t>spare registers</a:t>
            </a:r>
          </a:p>
          <a:p>
            <a:pPr algn="just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24939" y="1927509"/>
            <a:ext cx="1484922" cy="18288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Registers in GPUs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4238" y="1219200"/>
            <a:ext cx="8359192" cy="4785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smtClean="0"/>
              <a:t>CPUs use all available registers; GPUs may have unused registers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09800" y="2750468"/>
            <a:ext cx="762000" cy="10058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2754086"/>
            <a:ext cx="762000" cy="100584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24939" y="1600200"/>
            <a:ext cx="1484922" cy="21561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3702" y="37338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9081" y="37338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  <p:bldP spid="13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Registers in GPUs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4BF8-037C-489E-8CA5-3B4D53AA2DC4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4238" y="1371600"/>
            <a:ext cx="8359192" cy="5181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Considerable spare </a:t>
            </a:r>
            <a:r>
              <a:rPr lang="en-US" dirty="0"/>
              <a:t>r</a:t>
            </a:r>
            <a:r>
              <a:rPr lang="en-US" dirty="0" smtClean="0"/>
              <a:t>egisters are often available</a:t>
            </a:r>
          </a:p>
          <a:p>
            <a:pPr lvl="1" algn="just"/>
            <a:r>
              <a:rPr lang="en-US" dirty="0" smtClean="0"/>
              <a:t>Threads are allocated to GPU cores at thread block granularity</a:t>
            </a:r>
          </a:p>
          <a:p>
            <a:pPr lvl="1" algn="just"/>
            <a:r>
              <a:rPr lang="en-US" dirty="0"/>
              <a:t>Multiple resources must be available to allocate a new thread block</a:t>
            </a:r>
          </a:p>
          <a:p>
            <a:pPr algn="just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410681" y="2944925"/>
            <a:ext cx="1418907" cy="1607227"/>
            <a:chOff x="1334478" y="2514600"/>
            <a:chExt cx="1484922" cy="2286000"/>
          </a:xfrm>
        </p:grpSpPr>
        <p:sp>
          <p:nvSpPr>
            <p:cNvPr id="7" name="Rectangle 6"/>
            <p:cNvSpPr/>
            <p:nvPr/>
          </p:nvSpPr>
          <p:spPr>
            <a:xfrm>
              <a:off x="1334478" y="2514600"/>
              <a:ext cx="1484922" cy="228459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4478" y="2841438"/>
              <a:ext cx="1484922" cy="247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4478" y="3088088"/>
              <a:ext cx="1484922" cy="247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4478" y="3329354"/>
              <a:ext cx="1484922" cy="24712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4478" y="3576004"/>
              <a:ext cx="1484922" cy="247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4478" y="3818907"/>
              <a:ext cx="1484922" cy="247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thread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4478" y="4065557"/>
              <a:ext cx="1484922" cy="24712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4478" y="4306823"/>
              <a:ext cx="1484922" cy="247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thread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34478" y="4553473"/>
              <a:ext cx="1484922" cy="247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thread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34478" y="2594311"/>
              <a:ext cx="1484922" cy="24712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thread</a:t>
              </a:r>
              <a:endParaRPr lang="en-US" sz="1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21621" y="4543085"/>
            <a:ext cx="397026" cy="25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508802" y="4543085"/>
            <a:ext cx="397026" cy="25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15212" y="4551327"/>
            <a:ext cx="397026" cy="259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703337" y="2928260"/>
            <a:ext cx="1419842" cy="1609752"/>
            <a:chOff x="3733800" y="3037138"/>
            <a:chExt cx="1485900" cy="2289592"/>
          </a:xfrm>
        </p:grpSpPr>
        <p:grpSp>
          <p:nvGrpSpPr>
            <p:cNvPr id="41" name="Group 40"/>
            <p:cNvGrpSpPr/>
            <p:nvPr/>
          </p:nvGrpSpPr>
          <p:grpSpPr>
            <a:xfrm>
              <a:off x="3734778" y="3042138"/>
              <a:ext cx="1484922" cy="2284592"/>
              <a:chOff x="3276600" y="2526323"/>
              <a:chExt cx="1484922" cy="22845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276600" y="2526323"/>
                <a:ext cx="1484922" cy="228459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76600" y="4145499"/>
                <a:ext cx="1484922" cy="66385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thread block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276600" y="3489217"/>
                <a:ext cx="1484922" cy="66385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thread block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76600" y="2845945"/>
                <a:ext cx="1484922" cy="663854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thread block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3733800" y="3037138"/>
              <a:ext cx="1484922" cy="34066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Unused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997862" y="2938137"/>
            <a:ext cx="1418907" cy="1613489"/>
            <a:chOff x="6135078" y="3051186"/>
            <a:chExt cx="1484922" cy="2294907"/>
          </a:xfrm>
        </p:grpSpPr>
        <p:grpSp>
          <p:nvGrpSpPr>
            <p:cNvPr id="40" name="Group 39"/>
            <p:cNvGrpSpPr/>
            <p:nvPr/>
          </p:nvGrpSpPr>
          <p:grpSpPr>
            <a:xfrm>
              <a:off x="6135078" y="3060841"/>
              <a:ext cx="1484922" cy="2285252"/>
              <a:chOff x="6135078" y="2514600"/>
              <a:chExt cx="1484922" cy="228525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135078" y="2514600"/>
                <a:ext cx="1484922" cy="228459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135078" y="4050435"/>
                <a:ext cx="1484922" cy="37631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thread block</a:t>
                </a:r>
                <a:endParaRPr lang="en-US" sz="1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135078" y="4424948"/>
                <a:ext cx="1484922" cy="37490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thread block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6135078" y="3051186"/>
              <a:ext cx="1484922" cy="887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Unused</a:t>
              </a:r>
              <a:endParaRPr lang="en-US" sz="14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37402" y="3203768"/>
            <a:ext cx="799875" cy="93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97862" y="3769228"/>
            <a:ext cx="1418907" cy="26457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thread block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5997862" y="3531091"/>
            <a:ext cx="1418907" cy="24225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thread block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53481" y="4754492"/>
            <a:ext cx="195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Insufficient registers for </a:t>
            </a:r>
          </a:p>
          <a:p>
            <a:pPr algn="ctr"/>
            <a:r>
              <a:rPr lang="en-US" sz="1400" dirty="0" smtClean="0"/>
              <a:t>additional thread block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5410198" y="4756550"/>
            <a:ext cx="25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Other resource bottlenecks </a:t>
            </a:r>
          </a:p>
          <a:p>
            <a:pPr algn="ctr"/>
            <a:r>
              <a:rPr lang="en-US" sz="1400" dirty="0" smtClean="0"/>
              <a:t>prevent further thread allocation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2114" y="4757062"/>
            <a:ext cx="197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Threads are allocated at </a:t>
            </a:r>
          </a:p>
          <a:p>
            <a:r>
              <a:rPr lang="en-US" sz="1400" dirty="0" smtClean="0"/>
              <a:t>thread block granularity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57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2" grpId="0"/>
      <p:bldP spid="49" grpId="0"/>
      <p:bldP spid="52" grpId="0" animBg="1"/>
      <p:bldP spid="53" grpId="0" animBg="1"/>
      <p:bldP spid="55" grpId="0"/>
      <p:bldP spid="56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Spare Registers in GPUs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65B4-C5F6-4874-9028-0C890067B0F1}" type="datetime3">
              <a:rPr lang="en-US" smtClean="0"/>
              <a:t>30 July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3675E7C-E001-4C09-8E84-733255A177E9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Fraction of unused register space out of a 128KB register 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Spare registers </a:t>
            </a:r>
            <a:r>
              <a:rPr lang="en-US" dirty="0"/>
              <a:t>can be utilized by threads already assigned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88638" y="2057400"/>
          <a:ext cx="640472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0.4|2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1.2|3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8|5.8|6.5|16.1|9.3|5.9|23.8|8.9|2.3|2.3|28.5|11.2|1.8|14.4|3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Calibri"/>
        <a:ea typeface="돋움"/>
        <a:cs typeface=""/>
      </a:majorFont>
      <a:minorFont>
        <a:latin typeface="Calibri"/>
        <a:ea typeface="맑은 고딕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20578</TotalTime>
  <Words>1597</Words>
  <Application>Microsoft Office PowerPoint</Application>
  <PresentationFormat>On-screen Show (4:3)</PresentationFormat>
  <Paragraphs>740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Spare Register Aware Prefetching for  Graph Algorithms on GPUs</vt:lpstr>
      <vt:lpstr>Graph Algorithms</vt:lpstr>
      <vt:lpstr>Speeding Up Graph Algorithms with GPUs</vt:lpstr>
      <vt:lpstr>Efficient Graph Algorithms on GPUs - Challenge</vt:lpstr>
      <vt:lpstr>Potential Solution: Prefetching for Graph Algorithms</vt:lpstr>
      <vt:lpstr>Effective Prefetching for Graph Algorithms - Challenges</vt:lpstr>
      <vt:lpstr>Spare Registers in GPUs</vt:lpstr>
      <vt:lpstr>Spare Registers in GPUs</vt:lpstr>
      <vt:lpstr>Spare Registers in GPUs</vt:lpstr>
      <vt:lpstr>Solution: Prefetching for Graph Algorithms</vt:lpstr>
      <vt:lpstr>Outline</vt:lpstr>
      <vt:lpstr>SRAP – Idea</vt:lpstr>
      <vt:lpstr>Background – Graph Representation on GPUs</vt:lpstr>
      <vt:lpstr>Background – Graph Representation</vt:lpstr>
      <vt:lpstr>SRAP – Target Access Pattern</vt:lpstr>
      <vt:lpstr>SRAP – Example with Target Access Pattern</vt:lpstr>
      <vt:lpstr>SRAP – BFS Example</vt:lpstr>
      <vt:lpstr>SRAP – Prefetching Target Access Pattern</vt:lpstr>
      <vt:lpstr>SRAP – Prefetching for Graph Algorithms</vt:lpstr>
      <vt:lpstr>SRAP – Inserting Prefetches</vt:lpstr>
      <vt:lpstr>SRAP – Inserting Prefetches</vt:lpstr>
      <vt:lpstr>Outline</vt:lpstr>
      <vt:lpstr>Evaluation Methodology</vt:lpstr>
      <vt:lpstr>IPC Improvements</vt:lpstr>
      <vt:lpstr>Benefit From Inserting Into Spare Registers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nagesh</dc:creator>
  <cp:lastModifiedBy>Nagesh Bangalore Lakshminarayana</cp:lastModifiedBy>
  <cp:revision>2260</cp:revision>
  <cp:lastPrinted>2014-02-14T22:22:29Z</cp:lastPrinted>
  <dcterms:created xsi:type="dcterms:W3CDTF">2012-04-09T19:53:11Z</dcterms:created>
  <dcterms:modified xsi:type="dcterms:W3CDTF">2015-07-31T02:45:27Z</dcterms:modified>
</cp:coreProperties>
</file>